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54"/>
  </p:notesMasterIdLst>
  <p:sldIdLst>
    <p:sldId id="256" r:id="rId4"/>
    <p:sldId id="268" r:id="rId5"/>
    <p:sldId id="280" r:id="rId6"/>
    <p:sldId id="281" r:id="rId7"/>
    <p:sldId id="282" r:id="rId8"/>
    <p:sldId id="290" r:id="rId9"/>
    <p:sldId id="291" r:id="rId10"/>
    <p:sldId id="293" r:id="rId11"/>
    <p:sldId id="294" r:id="rId12"/>
    <p:sldId id="296" r:id="rId13"/>
    <p:sldId id="297" r:id="rId14"/>
    <p:sldId id="299" r:id="rId15"/>
    <p:sldId id="300" r:id="rId16"/>
    <p:sldId id="344" r:id="rId17"/>
    <p:sldId id="302" r:id="rId18"/>
    <p:sldId id="303" r:id="rId19"/>
    <p:sldId id="305" r:id="rId20"/>
    <p:sldId id="306" r:id="rId21"/>
    <p:sldId id="308" r:id="rId22"/>
    <p:sldId id="309" r:id="rId23"/>
    <p:sldId id="311" r:id="rId24"/>
    <p:sldId id="312" r:id="rId25"/>
    <p:sldId id="314" r:id="rId26"/>
    <p:sldId id="315" r:id="rId27"/>
    <p:sldId id="317" r:id="rId28"/>
    <p:sldId id="318" r:id="rId29"/>
    <p:sldId id="320" r:id="rId30"/>
    <p:sldId id="321" r:id="rId31"/>
    <p:sldId id="286" r:id="rId32"/>
    <p:sldId id="287" r:id="rId33"/>
    <p:sldId id="324" r:id="rId34"/>
    <p:sldId id="325" r:id="rId35"/>
    <p:sldId id="337" r:id="rId36"/>
    <p:sldId id="339" r:id="rId37"/>
    <p:sldId id="340" r:id="rId38"/>
    <p:sldId id="341" r:id="rId39"/>
    <p:sldId id="342" r:id="rId40"/>
    <p:sldId id="346" r:id="rId41"/>
    <p:sldId id="347" r:id="rId42"/>
    <p:sldId id="348" r:id="rId43"/>
    <p:sldId id="349" r:id="rId44"/>
    <p:sldId id="326" r:id="rId45"/>
    <p:sldId id="327" r:id="rId46"/>
    <p:sldId id="331" r:id="rId47"/>
    <p:sldId id="332" r:id="rId48"/>
    <p:sldId id="333" r:id="rId49"/>
    <p:sldId id="334" r:id="rId50"/>
    <p:sldId id="335" r:id="rId51"/>
    <p:sldId id="336" r:id="rId52"/>
    <p:sldId id="343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0000"/>
    <a:srgbClr val="B80000"/>
    <a:srgbClr val="FFCC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6" autoAdjust="0"/>
    <p:restoredTop sz="90929"/>
  </p:normalViewPr>
  <p:slideViewPr>
    <p:cSldViewPr>
      <p:cViewPr varScale="1">
        <p:scale>
          <a:sx n="67" d="100"/>
          <a:sy n="67" d="100"/>
        </p:scale>
        <p:origin x="10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7D307E7-5401-4390-B362-4C43AA9600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E76EF85-79BD-48B8-8E43-3A0064A72C4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48088EF-77D9-48EA-9546-32310C4D688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B4397C54-32E6-4128-8231-AC316E9981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BDF9CB52-8A8D-4012-8F9A-48646888521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3A550076-9672-4979-B86A-A736C84DC8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C0C2E6-D9AD-4F7B-821A-FE4F24EA63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8507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765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262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091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926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558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167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750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918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221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044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BAAEC51-5063-41B3-A630-63C34FAC10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410681-18D2-490D-9207-A66EA5BE1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>
            <a:extLst>
              <a:ext uri="{FF2B5EF4-FFF2-40B4-BE49-F238E27FC236}">
                <a16:creationId xmlns:a16="http://schemas.microsoft.com/office/drawing/2014/main" id="{13FDAB66-08D7-4E95-8008-59D4EF6DE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413" y="6216650"/>
            <a:ext cx="8866187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Text Box 10">
            <a:extLst>
              <a:ext uri="{FF2B5EF4-FFF2-40B4-BE49-F238E27FC236}">
                <a16:creationId xmlns:a16="http://schemas.microsoft.com/office/drawing/2014/main" id="{DBE08073-9D68-4DB2-8630-B97343D13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172200"/>
            <a:ext cx="13716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en-US" sz="1800" b="1">
                <a:solidFill>
                  <a:srgbClr val="CC0000"/>
                </a:solidFill>
              </a:rPr>
              <a:t>ITEC 1011</a:t>
            </a:r>
          </a:p>
        </p:txBody>
      </p:sp>
      <p:sp>
        <p:nvSpPr>
          <p:cNvPr id="1030" name="Text Box 11">
            <a:extLst>
              <a:ext uri="{FF2B5EF4-FFF2-40B4-BE49-F238E27FC236}">
                <a16:creationId xmlns:a16="http://schemas.microsoft.com/office/drawing/2014/main" id="{03E6DD47-79D2-49A7-9A25-637E7ED8A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203950"/>
            <a:ext cx="434340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 b="1">
                <a:solidFill>
                  <a:srgbClr val="CC0000"/>
                </a:solidFill>
              </a:rPr>
              <a:t>Introduction to Information Technologies</a:t>
            </a:r>
          </a:p>
        </p:txBody>
      </p:sp>
      <p:pic>
        <p:nvPicPr>
          <p:cNvPr id="1031" name="Picture 14" descr="YorkUniversity">
            <a:extLst>
              <a:ext uri="{FF2B5EF4-FFF2-40B4-BE49-F238E27FC236}">
                <a16:creationId xmlns:a16="http://schemas.microsoft.com/office/drawing/2014/main" id="{E4C938FF-AE87-48F8-87AF-FAC6FB9239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280150"/>
            <a:ext cx="10668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AF565F0-580B-4AD7-B8F6-0A520BB365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US" altLang="en-US" sz="4400"/>
              <a:t>1. Number Systems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01F1E4E6-6E96-4FA9-A7A3-CDB7D2988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Hexadecimal to Decimal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387A1A6-0846-4AE1-A9BA-D3CD6C6B5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Technique</a:t>
            </a:r>
          </a:p>
          <a:p>
            <a:pPr lvl="1"/>
            <a:r>
              <a:rPr lang="en-US" altLang="en-US" dirty="0"/>
              <a:t>Multiply each bit by 16</a:t>
            </a:r>
            <a:r>
              <a:rPr lang="en-US" altLang="en-US" sz="2900" i="1" baseline="30000" dirty="0"/>
              <a:t>n</a:t>
            </a:r>
            <a:r>
              <a:rPr lang="en-US" altLang="en-US" dirty="0"/>
              <a:t>, where </a:t>
            </a:r>
            <a:r>
              <a:rPr lang="en-US" altLang="en-US" i="1" dirty="0"/>
              <a:t>n</a:t>
            </a:r>
            <a:r>
              <a:rPr lang="en-US" altLang="en-US" dirty="0"/>
              <a:t> is the “weight” of the bit</a:t>
            </a:r>
          </a:p>
          <a:p>
            <a:pPr lvl="1"/>
            <a:r>
              <a:rPr lang="en-US" altLang="en-US" dirty="0"/>
              <a:t>The weight is the position of the bit, starting from 0 on the right</a:t>
            </a:r>
          </a:p>
          <a:p>
            <a:pPr lvl="1"/>
            <a:r>
              <a:rPr lang="en-US" altLang="en-US" dirty="0"/>
              <a:t>Add the results</a:t>
            </a:r>
          </a:p>
        </p:txBody>
      </p:sp>
      <p:sp>
        <p:nvSpPr>
          <p:cNvPr id="34820" name="Line 4">
            <a:extLst>
              <a:ext uri="{FF2B5EF4-FFF2-40B4-BE49-F238E27FC236}">
                <a16:creationId xmlns:a16="http://schemas.microsoft.com/office/drawing/2014/main" id="{4CF64B71-826E-4B89-9ED7-FABB57D6C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362200"/>
            <a:ext cx="5334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A6CCDA8-2700-416E-B4FB-E2FD559D8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5843" name="Text Box 3">
            <a:extLst>
              <a:ext uri="{FF2B5EF4-FFF2-40B4-BE49-F238E27FC236}">
                <a16:creationId xmlns:a16="http://schemas.microsoft.com/office/drawing/2014/main" id="{2132804F-98BB-4CCB-B098-AA1138ACE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760663"/>
            <a:ext cx="7086600" cy="173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ABC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16</a:t>
            </a:r>
            <a:r>
              <a:rPr lang="en-US" altLang="en-US" sz="2400" dirty="0">
                <a:latin typeface="Courier New" panose="02070309020205020404" pitchFamily="49" charset="0"/>
              </a:rPr>
              <a:t> =&gt;	C x 16</a:t>
            </a:r>
            <a:r>
              <a:rPr lang="en-US" altLang="en-US" sz="2400" baseline="30000" dirty="0">
                <a:latin typeface="Courier New" panose="02070309020205020404" pitchFamily="49" charset="0"/>
              </a:rPr>
              <a:t>0</a:t>
            </a:r>
            <a:r>
              <a:rPr lang="en-US" altLang="en-US" sz="2400" dirty="0">
                <a:latin typeface="Courier New" panose="02070309020205020404" pitchFamily="49" charset="0"/>
              </a:rPr>
              <a:t> = 12 x   1 =   12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	B x 16</a:t>
            </a:r>
            <a:r>
              <a:rPr lang="en-US" altLang="en-US" sz="2400" baseline="30000" dirty="0">
                <a:latin typeface="Courier New" panose="02070309020205020404" pitchFamily="49" charset="0"/>
              </a:rPr>
              <a:t>1</a:t>
            </a:r>
            <a:r>
              <a:rPr lang="en-US" altLang="en-US" sz="2400" dirty="0">
                <a:latin typeface="Courier New" panose="02070309020205020404" pitchFamily="49" charset="0"/>
              </a:rPr>
              <a:t> = 11 x  16 =  176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		A x 16</a:t>
            </a:r>
            <a:r>
              <a:rPr lang="en-US" altLang="en-US" sz="2400" baseline="30000" dirty="0">
                <a:latin typeface="Courier New" panose="02070309020205020404" pitchFamily="49" charset="0"/>
              </a:rPr>
              <a:t>2</a:t>
            </a:r>
            <a:r>
              <a:rPr lang="en-US" altLang="en-US" sz="2400" dirty="0">
                <a:latin typeface="Courier New" panose="02070309020205020404" pitchFamily="49" charset="0"/>
              </a:rPr>
              <a:t> = 10 x 256 = 2560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	                     2748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10</a:t>
            </a:r>
          </a:p>
        </p:txBody>
      </p:sp>
      <p:sp>
        <p:nvSpPr>
          <p:cNvPr id="35844" name="Line 4">
            <a:extLst>
              <a:ext uri="{FF2B5EF4-FFF2-40B4-BE49-F238E27FC236}">
                <a16:creationId xmlns:a16="http://schemas.microsoft.com/office/drawing/2014/main" id="{3966FBE2-D3E7-49E6-A144-67A37CFE72B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932238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>
            <a:extLst>
              <a:ext uri="{FF2B5EF4-FFF2-40B4-BE49-F238E27FC236}">
                <a16:creationId xmlns:a16="http://schemas.microsoft.com/office/drawing/2014/main" id="{0083C2A3-C0B0-4996-8CB9-046169E4A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Decimal to Binary</a:t>
            </a:r>
          </a:p>
        </p:txBody>
      </p:sp>
      <p:sp>
        <p:nvSpPr>
          <p:cNvPr id="37891" name="Rectangle 1027">
            <a:extLst>
              <a:ext uri="{FF2B5EF4-FFF2-40B4-BE49-F238E27FC236}">
                <a16:creationId xmlns:a16="http://schemas.microsoft.com/office/drawing/2014/main" id="{8A49941C-7093-4AC2-8533-1C77E3DDD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Technique</a:t>
            </a:r>
          </a:p>
          <a:p>
            <a:pPr lvl="1"/>
            <a:r>
              <a:rPr lang="en-US" altLang="en-US"/>
              <a:t>Divide by two, keep track of the remainder</a:t>
            </a:r>
          </a:p>
          <a:p>
            <a:pPr lvl="1"/>
            <a:r>
              <a:rPr lang="en-US" altLang="en-US"/>
              <a:t>First remainder is bit 0 (LSB, least-significant bit)</a:t>
            </a:r>
          </a:p>
          <a:p>
            <a:pPr lvl="1"/>
            <a:r>
              <a:rPr lang="en-US" altLang="en-US"/>
              <a:t>Second remainder is bit 1</a:t>
            </a:r>
          </a:p>
          <a:p>
            <a:pPr lvl="1"/>
            <a:r>
              <a:rPr lang="en-US" altLang="en-US"/>
              <a:t>Etc.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2241E58A-03BD-41C3-A288-16A012C371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38915" name="Text Box 1027">
            <a:extLst>
              <a:ext uri="{FF2B5EF4-FFF2-40B4-BE49-F238E27FC236}">
                <a16:creationId xmlns:a16="http://schemas.microsoft.com/office/drawing/2014/main" id="{A7CB44E5-7747-4C55-866B-CD0E0200C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125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10</a:t>
            </a:r>
            <a:r>
              <a:rPr lang="en-US" altLang="en-US" sz="2400" dirty="0">
                <a:latin typeface="Courier New" panose="02070309020205020404" pitchFamily="49" charset="0"/>
              </a:rPr>
              <a:t> = ?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2</a:t>
            </a:r>
          </a:p>
        </p:txBody>
      </p:sp>
      <p:grpSp>
        <p:nvGrpSpPr>
          <p:cNvPr id="38916" name="Group 1028">
            <a:extLst>
              <a:ext uri="{FF2B5EF4-FFF2-40B4-BE49-F238E27FC236}">
                <a16:creationId xmlns:a16="http://schemas.microsoft.com/office/drawing/2014/main" id="{C1AE2D1A-41DE-4969-BC26-4F818A8CF7C7}"/>
              </a:ext>
            </a:extLst>
          </p:cNvPr>
          <p:cNvGrpSpPr>
            <a:grpSpLocks/>
          </p:cNvGrpSpPr>
          <p:nvPr/>
        </p:nvGrpSpPr>
        <p:grpSpPr bwMode="auto">
          <a:xfrm>
            <a:off x="3543300" y="1295400"/>
            <a:ext cx="2057400" cy="822325"/>
            <a:chOff x="2232" y="816"/>
            <a:chExt cx="1296" cy="518"/>
          </a:xfrm>
        </p:grpSpPr>
        <p:sp>
          <p:nvSpPr>
            <p:cNvPr id="38943" name="Text Box 1029">
              <a:extLst>
                <a:ext uri="{FF2B5EF4-FFF2-40B4-BE49-F238E27FC236}">
                  <a16:creationId xmlns:a16="http://schemas.microsoft.com/office/drawing/2014/main" id="{62B1A82D-1183-441A-82D0-4D9F9060BF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2" y="816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2 125</a:t>
              </a:r>
              <a:br>
                <a:rPr lang="en-US" altLang="en-US" sz="2400">
                  <a:latin typeface="Courier New" panose="02070309020205020404" pitchFamily="49" charset="0"/>
                </a:rPr>
              </a:br>
              <a:r>
                <a:rPr lang="en-US" altLang="en-US" sz="2400">
                  <a:latin typeface="Courier New" panose="02070309020205020404" pitchFamily="49" charset="0"/>
                </a:rPr>
                <a:t>   62   1</a:t>
              </a:r>
              <a:endParaRPr lang="en-US" altLang="en-US" sz="2400" baseline="-25000">
                <a:latin typeface="Courier New" panose="02070309020205020404" pitchFamily="49" charset="0"/>
              </a:endParaRPr>
            </a:p>
          </p:txBody>
        </p:sp>
        <p:sp>
          <p:nvSpPr>
            <p:cNvPr id="38944" name="Line 1030">
              <a:extLst>
                <a:ext uri="{FF2B5EF4-FFF2-40B4-BE49-F238E27FC236}">
                  <a16:creationId xmlns:a16="http://schemas.microsoft.com/office/drawing/2014/main" id="{D0272874-BEBB-46DC-A640-2936BCF605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864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45" name="Line 1031">
              <a:extLst>
                <a:ext uri="{FF2B5EF4-FFF2-40B4-BE49-F238E27FC236}">
                  <a16:creationId xmlns:a16="http://schemas.microsoft.com/office/drawing/2014/main" id="{354DE90F-8414-4684-858B-6755CD01B6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05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392" name="Group 1032">
            <a:extLst>
              <a:ext uri="{FF2B5EF4-FFF2-40B4-BE49-F238E27FC236}">
                <a16:creationId xmlns:a16="http://schemas.microsoft.com/office/drawing/2014/main" id="{C0FEFD5E-0272-4E2F-83B4-CB04F1BA4227}"/>
              </a:ext>
            </a:extLst>
          </p:cNvPr>
          <p:cNvGrpSpPr>
            <a:grpSpLocks/>
          </p:cNvGrpSpPr>
          <p:nvPr/>
        </p:nvGrpSpPr>
        <p:grpSpPr bwMode="auto">
          <a:xfrm>
            <a:off x="3543300" y="1676400"/>
            <a:ext cx="2057400" cy="822325"/>
            <a:chOff x="2232" y="1056"/>
            <a:chExt cx="1296" cy="518"/>
          </a:xfrm>
        </p:grpSpPr>
        <p:sp>
          <p:nvSpPr>
            <p:cNvPr id="38940" name="Text Box 1033">
              <a:extLst>
                <a:ext uri="{FF2B5EF4-FFF2-40B4-BE49-F238E27FC236}">
                  <a16:creationId xmlns:a16="http://schemas.microsoft.com/office/drawing/2014/main" id="{41FB6418-D4FB-418E-80D2-037BC9643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2" y="1056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2    </a:t>
              </a:r>
              <a:br>
                <a:rPr lang="en-US" altLang="en-US" sz="2400">
                  <a:latin typeface="Courier New" panose="02070309020205020404" pitchFamily="49" charset="0"/>
                </a:rPr>
              </a:br>
              <a:r>
                <a:rPr lang="en-US" altLang="en-US" sz="2400">
                  <a:latin typeface="Courier New" panose="02070309020205020404" pitchFamily="49" charset="0"/>
                </a:rPr>
                <a:t>   31   0</a:t>
              </a:r>
              <a:endParaRPr lang="en-US" altLang="en-US" sz="2400" baseline="-25000">
                <a:latin typeface="Courier New" panose="02070309020205020404" pitchFamily="49" charset="0"/>
              </a:endParaRPr>
            </a:p>
          </p:txBody>
        </p:sp>
        <p:sp>
          <p:nvSpPr>
            <p:cNvPr id="38941" name="Line 1034">
              <a:extLst>
                <a:ext uri="{FF2B5EF4-FFF2-40B4-BE49-F238E27FC236}">
                  <a16:creationId xmlns:a16="http://schemas.microsoft.com/office/drawing/2014/main" id="{4B8B8994-2230-4884-B460-72EFAEEBFB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104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42" name="Line 1035">
              <a:extLst>
                <a:ext uri="{FF2B5EF4-FFF2-40B4-BE49-F238E27FC236}">
                  <a16:creationId xmlns:a16="http://schemas.microsoft.com/office/drawing/2014/main" id="{C37E1791-844E-4BC0-8A52-EED3DCC984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29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396" name="Group 1036">
            <a:extLst>
              <a:ext uri="{FF2B5EF4-FFF2-40B4-BE49-F238E27FC236}">
                <a16:creationId xmlns:a16="http://schemas.microsoft.com/office/drawing/2014/main" id="{770115A9-03E7-4DDE-A5B7-FCA7B496544B}"/>
              </a:ext>
            </a:extLst>
          </p:cNvPr>
          <p:cNvGrpSpPr>
            <a:grpSpLocks/>
          </p:cNvGrpSpPr>
          <p:nvPr/>
        </p:nvGrpSpPr>
        <p:grpSpPr bwMode="auto">
          <a:xfrm>
            <a:off x="3543300" y="2057400"/>
            <a:ext cx="2057400" cy="822325"/>
            <a:chOff x="2232" y="1296"/>
            <a:chExt cx="1296" cy="518"/>
          </a:xfrm>
        </p:grpSpPr>
        <p:sp>
          <p:nvSpPr>
            <p:cNvPr id="38937" name="Text Box 1037">
              <a:extLst>
                <a:ext uri="{FF2B5EF4-FFF2-40B4-BE49-F238E27FC236}">
                  <a16:creationId xmlns:a16="http://schemas.microsoft.com/office/drawing/2014/main" id="{ED3DB30C-EB85-4313-8685-6A2C520B9F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2" y="1296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2    </a:t>
              </a:r>
              <a:br>
                <a:rPr lang="en-US" altLang="en-US" sz="2400">
                  <a:latin typeface="Courier New" panose="02070309020205020404" pitchFamily="49" charset="0"/>
                </a:rPr>
              </a:br>
              <a:r>
                <a:rPr lang="en-US" altLang="en-US" sz="2400">
                  <a:latin typeface="Courier New" panose="02070309020205020404" pitchFamily="49" charset="0"/>
                </a:rPr>
                <a:t>   15   1</a:t>
              </a:r>
              <a:endParaRPr lang="en-US" altLang="en-US" sz="2400" baseline="-25000">
                <a:latin typeface="Courier New" panose="02070309020205020404" pitchFamily="49" charset="0"/>
              </a:endParaRPr>
            </a:p>
          </p:txBody>
        </p:sp>
        <p:sp>
          <p:nvSpPr>
            <p:cNvPr id="38938" name="Line 1038">
              <a:extLst>
                <a:ext uri="{FF2B5EF4-FFF2-40B4-BE49-F238E27FC236}">
                  <a16:creationId xmlns:a16="http://schemas.microsoft.com/office/drawing/2014/main" id="{ED72F7D2-829A-4826-81B4-4821366617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344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39" name="Line 1039">
              <a:extLst>
                <a:ext uri="{FF2B5EF4-FFF2-40B4-BE49-F238E27FC236}">
                  <a16:creationId xmlns:a16="http://schemas.microsoft.com/office/drawing/2014/main" id="{43725037-44B7-428D-A7A8-66ECFCC376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53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400" name="Group 1040">
            <a:extLst>
              <a:ext uri="{FF2B5EF4-FFF2-40B4-BE49-F238E27FC236}">
                <a16:creationId xmlns:a16="http://schemas.microsoft.com/office/drawing/2014/main" id="{493847EB-3B14-4598-BC88-124FD9CB805F}"/>
              </a:ext>
            </a:extLst>
          </p:cNvPr>
          <p:cNvGrpSpPr>
            <a:grpSpLocks/>
          </p:cNvGrpSpPr>
          <p:nvPr/>
        </p:nvGrpSpPr>
        <p:grpSpPr bwMode="auto">
          <a:xfrm>
            <a:off x="3527425" y="2451100"/>
            <a:ext cx="2057400" cy="822325"/>
            <a:chOff x="624" y="2112"/>
            <a:chExt cx="1296" cy="518"/>
          </a:xfrm>
        </p:grpSpPr>
        <p:sp>
          <p:nvSpPr>
            <p:cNvPr id="38934" name="Text Box 1041">
              <a:extLst>
                <a:ext uri="{FF2B5EF4-FFF2-40B4-BE49-F238E27FC236}">
                  <a16:creationId xmlns:a16="http://schemas.microsoft.com/office/drawing/2014/main" id="{DCF15319-477C-450F-BF84-7FB365AF73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2112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2    </a:t>
              </a:r>
              <a:br>
                <a:rPr lang="en-US" altLang="en-US" sz="2400">
                  <a:latin typeface="Courier New" panose="02070309020205020404" pitchFamily="49" charset="0"/>
                </a:rPr>
              </a:br>
              <a:r>
                <a:rPr lang="en-US" altLang="en-US" sz="2400">
                  <a:latin typeface="Courier New" panose="02070309020205020404" pitchFamily="49" charset="0"/>
                </a:rPr>
                <a:t>    7   1</a:t>
              </a:r>
              <a:endParaRPr lang="en-US" altLang="en-US" sz="2400" baseline="-25000">
                <a:latin typeface="Courier New" panose="02070309020205020404" pitchFamily="49" charset="0"/>
              </a:endParaRPr>
            </a:p>
          </p:txBody>
        </p:sp>
        <p:sp>
          <p:nvSpPr>
            <p:cNvPr id="38935" name="Line 1042">
              <a:extLst>
                <a:ext uri="{FF2B5EF4-FFF2-40B4-BE49-F238E27FC236}">
                  <a16:creationId xmlns:a16="http://schemas.microsoft.com/office/drawing/2014/main" id="{5AA2BDAC-C5AC-46EA-94DB-CEE3ACB2A2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16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36" name="Line 1043">
              <a:extLst>
                <a:ext uri="{FF2B5EF4-FFF2-40B4-BE49-F238E27FC236}">
                  <a16:creationId xmlns:a16="http://schemas.microsoft.com/office/drawing/2014/main" id="{018D647E-3457-49AB-90BA-7B7227C133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352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404" name="Group 1044">
            <a:extLst>
              <a:ext uri="{FF2B5EF4-FFF2-40B4-BE49-F238E27FC236}">
                <a16:creationId xmlns:a16="http://schemas.microsoft.com/office/drawing/2014/main" id="{8B9CA14C-E4AB-4F94-B4A5-4AA302B2B798}"/>
              </a:ext>
            </a:extLst>
          </p:cNvPr>
          <p:cNvGrpSpPr>
            <a:grpSpLocks/>
          </p:cNvGrpSpPr>
          <p:nvPr/>
        </p:nvGrpSpPr>
        <p:grpSpPr bwMode="auto">
          <a:xfrm>
            <a:off x="3559175" y="2846388"/>
            <a:ext cx="2057400" cy="822325"/>
            <a:chOff x="2232" y="1783"/>
            <a:chExt cx="1296" cy="518"/>
          </a:xfrm>
        </p:grpSpPr>
        <p:sp>
          <p:nvSpPr>
            <p:cNvPr id="38931" name="Text Box 1045">
              <a:extLst>
                <a:ext uri="{FF2B5EF4-FFF2-40B4-BE49-F238E27FC236}">
                  <a16:creationId xmlns:a16="http://schemas.microsoft.com/office/drawing/2014/main" id="{0A53709C-6F7A-41A7-B6DC-2D9E15583B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2" y="1783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2    </a:t>
              </a:r>
              <a:br>
                <a:rPr lang="en-US" altLang="en-US" sz="2400">
                  <a:latin typeface="Courier New" panose="02070309020205020404" pitchFamily="49" charset="0"/>
                </a:rPr>
              </a:br>
              <a:r>
                <a:rPr lang="en-US" altLang="en-US" sz="2400">
                  <a:latin typeface="Courier New" panose="02070309020205020404" pitchFamily="49" charset="0"/>
                </a:rPr>
                <a:t>    3   1</a:t>
              </a:r>
              <a:endParaRPr lang="en-US" altLang="en-US" sz="2400" baseline="-25000">
                <a:latin typeface="Courier New" panose="02070309020205020404" pitchFamily="49" charset="0"/>
              </a:endParaRPr>
            </a:p>
          </p:txBody>
        </p:sp>
        <p:sp>
          <p:nvSpPr>
            <p:cNvPr id="38932" name="Line 1046">
              <a:extLst>
                <a:ext uri="{FF2B5EF4-FFF2-40B4-BE49-F238E27FC236}">
                  <a16:creationId xmlns:a16="http://schemas.microsoft.com/office/drawing/2014/main" id="{4317FFD1-8A22-4F99-A497-7BA5C6A65B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831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33" name="Line 1047">
              <a:extLst>
                <a:ext uri="{FF2B5EF4-FFF2-40B4-BE49-F238E27FC236}">
                  <a16:creationId xmlns:a16="http://schemas.microsoft.com/office/drawing/2014/main" id="{8EA1130A-2DB8-4F25-BFE6-AA8179366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023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408" name="Group 1048">
            <a:extLst>
              <a:ext uri="{FF2B5EF4-FFF2-40B4-BE49-F238E27FC236}">
                <a16:creationId xmlns:a16="http://schemas.microsoft.com/office/drawing/2014/main" id="{2A80DE36-C799-421F-8BD6-888FBA2C243A}"/>
              </a:ext>
            </a:extLst>
          </p:cNvPr>
          <p:cNvGrpSpPr>
            <a:grpSpLocks/>
          </p:cNvGrpSpPr>
          <p:nvPr/>
        </p:nvGrpSpPr>
        <p:grpSpPr bwMode="auto">
          <a:xfrm>
            <a:off x="3559175" y="3228975"/>
            <a:ext cx="2057400" cy="822325"/>
            <a:chOff x="2232" y="2976"/>
            <a:chExt cx="1296" cy="518"/>
          </a:xfrm>
        </p:grpSpPr>
        <p:sp>
          <p:nvSpPr>
            <p:cNvPr id="38928" name="Text Box 1049">
              <a:extLst>
                <a:ext uri="{FF2B5EF4-FFF2-40B4-BE49-F238E27FC236}">
                  <a16:creationId xmlns:a16="http://schemas.microsoft.com/office/drawing/2014/main" id="{1C64EAB6-52AC-4349-BB4B-397A410024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2" y="2976"/>
              <a:ext cx="1296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2    </a:t>
              </a:r>
              <a:br>
                <a:rPr lang="en-US" altLang="en-US" sz="2400">
                  <a:latin typeface="Courier New" panose="02070309020205020404" pitchFamily="49" charset="0"/>
                </a:rPr>
              </a:br>
              <a:r>
                <a:rPr lang="en-US" altLang="en-US" sz="2400">
                  <a:latin typeface="Courier New" panose="02070309020205020404" pitchFamily="49" charset="0"/>
                </a:rPr>
                <a:t>    1   1</a:t>
              </a:r>
              <a:endParaRPr lang="en-US" altLang="en-US" sz="2400" baseline="-25000">
                <a:latin typeface="Courier New" panose="02070309020205020404" pitchFamily="49" charset="0"/>
              </a:endParaRPr>
            </a:p>
          </p:txBody>
        </p:sp>
        <p:sp>
          <p:nvSpPr>
            <p:cNvPr id="38929" name="Line 1050">
              <a:extLst>
                <a:ext uri="{FF2B5EF4-FFF2-40B4-BE49-F238E27FC236}">
                  <a16:creationId xmlns:a16="http://schemas.microsoft.com/office/drawing/2014/main" id="{AB8C2813-BE9A-4EA1-B404-BBA2C37D26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001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30" name="Line 1051">
              <a:extLst>
                <a:ext uri="{FF2B5EF4-FFF2-40B4-BE49-F238E27FC236}">
                  <a16:creationId xmlns:a16="http://schemas.microsoft.com/office/drawing/2014/main" id="{AFC8BB9F-C324-43B1-AF9B-BD10ED193E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3216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4412" name="Group 1052">
            <a:extLst>
              <a:ext uri="{FF2B5EF4-FFF2-40B4-BE49-F238E27FC236}">
                <a16:creationId xmlns:a16="http://schemas.microsoft.com/office/drawing/2014/main" id="{CA1CC30B-B01D-4C0A-9E9B-005C7E21CAC8}"/>
              </a:ext>
            </a:extLst>
          </p:cNvPr>
          <p:cNvGrpSpPr>
            <a:grpSpLocks/>
          </p:cNvGrpSpPr>
          <p:nvPr/>
        </p:nvGrpSpPr>
        <p:grpSpPr bwMode="auto">
          <a:xfrm>
            <a:off x="3543300" y="3609975"/>
            <a:ext cx="2057400" cy="830263"/>
            <a:chOff x="2232" y="2284"/>
            <a:chExt cx="1296" cy="523"/>
          </a:xfrm>
        </p:grpSpPr>
        <p:sp>
          <p:nvSpPr>
            <p:cNvPr id="38925" name="Text Box 1053">
              <a:extLst>
                <a:ext uri="{FF2B5EF4-FFF2-40B4-BE49-F238E27FC236}">
                  <a16:creationId xmlns:a16="http://schemas.microsoft.com/office/drawing/2014/main" id="{7E3DBAC7-7E56-416C-9D27-50A65F93F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2" y="2284"/>
              <a:ext cx="1296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2    </a:t>
              </a:r>
              <a:br>
                <a:rPr lang="en-US" altLang="en-US" sz="2400">
                  <a:latin typeface="Courier New" panose="02070309020205020404" pitchFamily="49" charset="0"/>
                </a:rPr>
              </a:br>
              <a:r>
                <a:rPr lang="en-US" altLang="en-US" sz="2400">
                  <a:latin typeface="Courier New" panose="02070309020205020404" pitchFamily="49" charset="0"/>
                </a:rPr>
                <a:t>    0   1</a:t>
              </a:r>
              <a:endParaRPr lang="en-US" altLang="en-US" sz="2400" baseline="-25000">
                <a:latin typeface="Courier New" panose="02070309020205020404" pitchFamily="49" charset="0"/>
              </a:endParaRPr>
            </a:p>
          </p:txBody>
        </p:sp>
        <p:sp>
          <p:nvSpPr>
            <p:cNvPr id="38926" name="Line 1054">
              <a:extLst>
                <a:ext uri="{FF2B5EF4-FFF2-40B4-BE49-F238E27FC236}">
                  <a16:creationId xmlns:a16="http://schemas.microsoft.com/office/drawing/2014/main" id="{2E6FF7CC-DABE-4811-B69A-AD14F5D9C6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33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27" name="Line 1055">
              <a:extLst>
                <a:ext uri="{FF2B5EF4-FFF2-40B4-BE49-F238E27FC236}">
                  <a16:creationId xmlns:a16="http://schemas.microsoft.com/office/drawing/2014/main" id="{1F7FAEB4-489D-473B-A27A-F4AC2C2688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524"/>
              <a:ext cx="4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44416" name="Text Box 1056">
            <a:extLst>
              <a:ext uri="{FF2B5EF4-FFF2-40B4-BE49-F238E27FC236}">
                <a16:creationId xmlns:a16="http://schemas.microsoft.com/office/drawing/2014/main" id="{BA37D16D-9839-43A2-9B46-1989FA1BA2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181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125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10</a:t>
            </a:r>
            <a:r>
              <a:rPr lang="en-US" altLang="en-US" sz="2400" dirty="0">
                <a:latin typeface="Courier New" panose="02070309020205020404" pitchFamily="49" charset="0"/>
              </a:rPr>
              <a:t> = 1111101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144417" name="Freeform 1057">
            <a:extLst>
              <a:ext uri="{FF2B5EF4-FFF2-40B4-BE49-F238E27FC236}">
                <a16:creationId xmlns:a16="http://schemas.microsoft.com/office/drawing/2014/main" id="{82FC810F-2671-40F5-9685-6983BE511317}"/>
              </a:ext>
            </a:extLst>
          </p:cNvPr>
          <p:cNvSpPr>
            <a:spLocks/>
          </p:cNvSpPr>
          <p:nvPr/>
        </p:nvSpPr>
        <p:spPr bwMode="auto">
          <a:xfrm>
            <a:off x="5454650" y="1828800"/>
            <a:ext cx="2819400" cy="3276600"/>
          </a:xfrm>
          <a:custGeom>
            <a:avLst/>
            <a:gdLst>
              <a:gd name="T0" fmla="*/ 0 w 1776"/>
              <a:gd name="T1" fmla="*/ 0 h 2064"/>
              <a:gd name="T2" fmla="*/ 2147483646 w 1776"/>
              <a:gd name="T3" fmla="*/ 2147483646 h 2064"/>
              <a:gd name="T4" fmla="*/ 2147483646 w 1776"/>
              <a:gd name="T5" fmla="*/ 2147483646 h 20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76" h="2064">
                <a:moveTo>
                  <a:pt x="0" y="0"/>
                </a:moveTo>
                <a:cubicBezTo>
                  <a:pt x="173" y="68"/>
                  <a:pt x="740" y="64"/>
                  <a:pt x="1036" y="408"/>
                </a:cubicBezTo>
                <a:cubicBezTo>
                  <a:pt x="1332" y="752"/>
                  <a:pt x="1622" y="1719"/>
                  <a:pt x="1776" y="2064"/>
                </a:cubicBez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4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1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6">
            <a:extLst>
              <a:ext uri="{FF2B5EF4-FFF2-40B4-BE49-F238E27FC236}">
                <a16:creationId xmlns:a16="http://schemas.microsoft.com/office/drawing/2014/main" id="{4E7A34A7-A399-4F49-B68C-692890425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7259E5-F29C-48F9-A5F5-79032D08EC2B}"/>
              </a:ext>
            </a:extLst>
          </p:cNvPr>
          <p:cNvSpPr txBox="1"/>
          <p:nvPr/>
        </p:nvSpPr>
        <p:spPr>
          <a:xfrm>
            <a:off x="990600" y="16002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156</a:t>
            </a:r>
            <a:r>
              <a:rPr lang="en-US" baseline="-25000" dirty="0"/>
              <a:t>10</a:t>
            </a:r>
            <a:endParaRPr lang="en-IN" baseline="-250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BDF63F9-9655-4C5B-B7AD-E8861F842B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213761"/>
              </p:ext>
            </p:extLst>
          </p:nvPr>
        </p:nvGraphicFramePr>
        <p:xfrm>
          <a:off x="3124200" y="1600200"/>
          <a:ext cx="3990111" cy="4064922"/>
        </p:xfrm>
        <a:graphic>
          <a:graphicData uri="http://schemas.openxmlformats.org/drawingml/2006/table">
            <a:tbl>
              <a:tblPr/>
              <a:tblGrid>
                <a:gridCol w="1330037">
                  <a:extLst>
                    <a:ext uri="{9D8B030D-6E8A-4147-A177-3AD203B41FA5}">
                      <a16:colId xmlns:a16="http://schemas.microsoft.com/office/drawing/2014/main" val="3832105867"/>
                    </a:ext>
                  </a:extLst>
                </a:gridCol>
                <a:gridCol w="1330037">
                  <a:extLst>
                    <a:ext uri="{9D8B030D-6E8A-4147-A177-3AD203B41FA5}">
                      <a16:colId xmlns:a16="http://schemas.microsoft.com/office/drawing/2014/main" val="801220476"/>
                    </a:ext>
                  </a:extLst>
                </a:gridCol>
                <a:gridCol w="1330037">
                  <a:extLst>
                    <a:ext uri="{9D8B030D-6E8A-4147-A177-3AD203B41FA5}">
                      <a16:colId xmlns:a16="http://schemas.microsoft.com/office/drawing/2014/main" val="107338838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IN" sz="1600" dirty="0">
                          <a:effectLst/>
                          <a:latin typeface="Untitled Sans"/>
                        </a:rPr>
                        <a:t>Division by 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Quotient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Remainder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9693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IN" sz="1600" dirty="0">
                          <a:effectLst/>
                          <a:latin typeface="Untitled Sans"/>
                        </a:rPr>
                        <a:t>156 ÷ 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78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0 (LSB)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5928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78 ÷ 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39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0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0266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39 ÷ 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>
                          <a:effectLst/>
                          <a:latin typeface="Untitled Sans"/>
                        </a:rPr>
                        <a:t>19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1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67595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19 ÷ 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9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1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0681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IN" sz="1600" dirty="0">
                          <a:effectLst/>
                          <a:latin typeface="Untitled Sans"/>
                        </a:rPr>
                        <a:t>9 ÷ 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4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1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2502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4 ÷ 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0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00947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2 ÷ 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1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0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17813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1 ÷ 2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>
                          <a:effectLst/>
                          <a:latin typeface="Untitled Sans"/>
                        </a:rPr>
                        <a:t>0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>
                          <a:effectLst/>
                          <a:latin typeface="Untitled Sans"/>
                        </a:rPr>
                        <a:t>1 (MSB)</a:t>
                      </a:r>
                    </a:p>
                  </a:txBody>
                  <a:tcPr marL="129886" marR="77932" marT="103909" marB="10390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5297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E2F08CF-487F-44F1-99B5-2AA5251B6852}"/>
              </a:ext>
            </a:extLst>
          </p:cNvPr>
          <p:cNvSpPr txBox="1"/>
          <p:nvPr/>
        </p:nvSpPr>
        <p:spPr>
          <a:xfrm>
            <a:off x="3792010" y="5882433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b="0" i="0" dirty="0">
                <a:solidFill>
                  <a:srgbClr val="333333"/>
                </a:solidFill>
                <a:effectLst/>
                <a:latin typeface="Untitled Sans"/>
              </a:rPr>
              <a:t>10011100</a:t>
            </a:r>
            <a:r>
              <a:rPr lang="en-IN" b="0" i="0" baseline="-25000" dirty="0">
                <a:solidFill>
                  <a:srgbClr val="333333"/>
                </a:solidFill>
                <a:effectLst/>
                <a:latin typeface="Untitled Sans"/>
              </a:rPr>
              <a:t>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130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7F5E8F42-3E2A-47BB-A2A0-332382DCAA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Octal to Binary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DC0C92B5-BAAD-4FEB-9205-257101C00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Technique</a:t>
            </a:r>
          </a:p>
          <a:p>
            <a:pPr lvl="1"/>
            <a:r>
              <a:rPr lang="en-US" altLang="en-US"/>
              <a:t>Convert each octal digit to a 3-bit equivalent binary representation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552ECBB-D8C0-45F5-8A06-C4D81B855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276D7F7C-5F41-4D91-B6EE-A2833C2AA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705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8</a:t>
            </a:r>
            <a:r>
              <a:rPr lang="en-US" altLang="en-US" sz="2400" dirty="0">
                <a:latin typeface="Courier New" panose="02070309020205020404" pitchFamily="49" charset="0"/>
              </a:rPr>
              <a:t> = ?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2</a:t>
            </a:r>
          </a:p>
        </p:txBody>
      </p:sp>
      <p:grpSp>
        <p:nvGrpSpPr>
          <p:cNvPr id="147460" name="Group 4">
            <a:extLst>
              <a:ext uri="{FF2B5EF4-FFF2-40B4-BE49-F238E27FC236}">
                <a16:creationId xmlns:a16="http://schemas.microsoft.com/office/drawing/2014/main" id="{A4334143-0820-4809-9B56-CCD066BB6E2F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667000"/>
            <a:ext cx="2667000" cy="1552575"/>
            <a:chOff x="2208" y="1680"/>
            <a:chExt cx="1680" cy="978"/>
          </a:xfrm>
        </p:grpSpPr>
        <p:sp>
          <p:nvSpPr>
            <p:cNvPr id="41990" name="Text Box 5">
              <a:extLst>
                <a:ext uri="{FF2B5EF4-FFF2-40B4-BE49-F238E27FC236}">
                  <a16:creationId xmlns:a16="http://schemas.microsoft.com/office/drawing/2014/main" id="{93BBCA29-E4F2-4711-9F19-A866E3A1B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680"/>
              <a:ext cx="1680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ourier New" panose="02070309020205020404" pitchFamily="49" charset="0"/>
                </a:rPr>
                <a:t> 7   0   5</a:t>
              </a:r>
            </a:p>
            <a:p>
              <a:pPr>
                <a:spcBef>
                  <a:spcPct val="50000"/>
                </a:spcBef>
              </a:pPr>
              <a:endParaRPr lang="en-US" altLang="en-US" dirty="0">
                <a:latin typeface="Courier New" panose="02070309020205020404" pitchFamily="49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ourier New" panose="02070309020205020404" pitchFamily="49" charset="0"/>
                </a:rPr>
                <a:t>111 000 101</a:t>
              </a:r>
            </a:p>
          </p:txBody>
        </p:sp>
        <p:sp>
          <p:nvSpPr>
            <p:cNvPr id="41991" name="Line 6">
              <a:extLst>
                <a:ext uri="{FF2B5EF4-FFF2-40B4-BE49-F238E27FC236}">
                  <a16:creationId xmlns:a16="http://schemas.microsoft.com/office/drawing/2014/main" id="{673D3086-ACB3-47E2-82B0-2E48522C06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92" name="Line 7">
              <a:extLst>
                <a:ext uri="{FF2B5EF4-FFF2-40B4-BE49-F238E27FC236}">
                  <a16:creationId xmlns:a16="http://schemas.microsoft.com/office/drawing/2014/main" id="{A787ACC8-6295-46E8-9B2C-C3370FC405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93" name="Line 8">
              <a:extLst>
                <a:ext uri="{FF2B5EF4-FFF2-40B4-BE49-F238E27FC236}">
                  <a16:creationId xmlns:a16="http://schemas.microsoft.com/office/drawing/2014/main" id="{7FAC62AA-4A0E-4F51-A75E-AED71D0955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47465" name="Text Box 9">
            <a:extLst>
              <a:ext uri="{FF2B5EF4-FFF2-40B4-BE49-F238E27FC236}">
                <a16:creationId xmlns:a16="http://schemas.microsoft.com/office/drawing/2014/main" id="{FFC496CE-9B47-4986-AABA-83329BBB7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25780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705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8</a:t>
            </a:r>
            <a:r>
              <a:rPr lang="en-US" altLang="en-US" sz="2400" dirty="0">
                <a:latin typeface="Courier New" panose="02070309020205020404" pitchFamily="49" charset="0"/>
              </a:rPr>
              <a:t> = 111000101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BB6A2BB3-D018-4D3C-9E15-A48A265EB6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Hexadecimal to Binary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6B77EC7-EAD7-4142-8874-8F33A7D692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Technique</a:t>
            </a:r>
          </a:p>
          <a:p>
            <a:pPr lvl="1"/>
            <a:r>
              <a:rPr lang="en-US" altLang="en-US" dirty="0"/>
              <a:t>Convert each hexadecimal digit to a 4-bit equivalent binary representation</a:t>
            </a:r>
          </a:p>
        </p:txBody>
      </p:sp>
      <p:sp>
        <p:nvSpPr>
          <p:cNvPr id="44036" name="Line 4">
            <a:extLst>
              <a:ext uri="{FF2B5EF4-FFF2-40B4-BE49-F238E27FC236}">
                <a16:creationId xmlns:a16="http://schemas.microsoft.com/office/drawing/2014/main" id="{DEAC0481-864B-4118-836E-C59353853E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362200"/>
            <a:ext cx="17526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3C0E0B3-529B-42FD-B962-D8C16BBFE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9C060C53-1428-4983-866D-6000818FB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10AF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  <a:r>
              <a:rPr lang="en-US" altLang="en-US" sz="2400">
                <a:latin typeface="Courier New" panose="02070309020205020404" pitchFamily="49" charset="0"/>
              </a:rPr>
              <a:t> = ?</a:t>
            </a:r>
            <a:r>
              <a:rPr lang="en-US" altLang="en-US" sz="2400" baseline="-25000">
                <a:latin typeface="Courier New" panose="02070309020205020404" pitchFamily="49" charset="0"/>
              </a:rPr>
              <a:t>2</a:t>
            </a:r>
          </a:p>
        </p:txBody>
      </p:sp>
      <p:grpSp>
        <p:nvGrpSpPr>
          <p:cNvPr id="150532" name="Group 4">
            <a:extLst>
              <a:ext uri="{FF2B5EF4-FFF2-40B4-BE49-F238E27FC236}">
                <a16:creationId xmlns:a16="http://schemas.microsoft.com/office/drawing/2014/main" id="{70D5228C-44B9-4AF7-BED0-136765F56976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667000"/>
            <a:ext cx="3810000" cy="1552575"/>
            <a:chOff x="2208" y="1680"/>
            <a:chExt cx="2400" cy="978"/>
          </a:xfrm>
        </p:grpSpPr>
        <p:sp>
          <p:nvSpPr>
            <p:cNvPr id="45062" name="Text Box 5">
              <a:extLst>
                <a:ext uri="{FF2B5EF4-FFF2-40B4-BE49-F238E27FC236}">
                  <a16:creationId xmlns:a16="http://schemas.microsoft.com/office/drawing/2014/main" id="{A1D9F470-6172-4E92-80E5-92A9590235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680"/>
              <a:ext cx="2400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ourier New" panose="02070309020205020404" pitchFamily="49" charset="0"/>
                </a:rPr>
                <a:t> 1    0    A    F</a:t>
              </a:r>
            </a:p>
            <a:p>
              <a:pPr>
                <a:spcBef>
                  <a:spcPct val="50000"/>
                </a:spcBef>
              </a:pPr>
              <a:endParaRPr lang="en-US" altLang="en-US" dirty="0">
                <a:latin typeface="Courier New" panose="02070309020205020404" pitchFamily="49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ourier New" panose="02070309020205020404" pitchFamily="49" charset="0"/>
                </a:rPr>
                <a:t>0001 0000 1010 1111</a:t>
              </a:r>
            </a:p>
          </p:txBody>
        </p:sp>
        <p:sp>
          <p:nvSpPr>
            <p:cNvPr id="45063" name="Line 6">
              <a:extLst>
                <a:ext uri="{FF2B5EF4-FFF2-40B4-BE49-F238E27FC236}">
                  <a16:creationId xmlns:a16="http://schemas.microsoft.com/office/drawing/2014/main" id="{457AF2E1-4AB9-4F52-B90D-D0CDB25749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5064" name="Line 7">
              <a:extLst>
                <a:ext uri="{FF2B5EF4-FFF2-40B4-BE49-F238E27FC236}">
                  <a16:creationId xmlns:a16="http://schemas.microsoft.com/office/drawing/2014/main" id="{2259BE1C-3E05-455E-B47E-432DD1F47F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5065" name="Line 8">
              <a:extLst>
                <a:ext uri="{FF2B5EF4-FFF2-40B4-BE49-F238E27FC236}">
                  <a16:creationId xmlns:a16="http://schemas.microsoft.com/office/drawing/2014/main" id="{A4CBE504-874D-4739-B7B5-640C40C685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5066" name="Line 9">
              <a:extLst>
                <a:ext uri="{FF2B5EF4-FFF2-40B4-BE49-F238E27FC236}">
                  <a16:creationId xmlns:a16="http://schemas.microsoft.com/office/drawing/2014/main" id="{AE5FDC5D-4782-4102-90CA-6E54211536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1968"/>
              <a:ext cx="0" cy="384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0538" name="Text Box 10">
            <a:extLst>
              <a:ext uri="{FF2B5EF4-FFF2-40B4-BE49-F238E27FC236}">
                <a16:creationId xmlns:a16="http://schemas.microsoft.com/office/drawing/2014/main" id="{2BFC5108-7635-40A6-B84A-AB3502807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53340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10AF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  <a:r>
              <a:rPr lang="en-US" altLang="en-US" sz="2400">
                <a:latin typeface="Courier New" panose="02070309020205020404" pitchFamily="49" charset="0"/>
              </a:rPr>
              <a:t> = 0001000010101111</a:t>
            </a:r>
            <a:r>
              <a:rPr lang="en-US" altLang="en-US" sz="2400" baseline="-25000">
                <a:latin typeface="Courier New" panose="02070309020205020404" pitchFamily="49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0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8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CBC60DC-1954-46F5-B79A-4E236ACA8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Decimal to Octal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7D4844B2-604B-403F-B79C-DED3FF00B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Technique</a:t>
            </a:r>
          </a:p>
          <a:p>
            <a:pPr lvl="1"/>
            <a:r>
              <a:rPr lang="en-US" altLang="en-US"/>
              <a:t>Divide by 8</a:t>
            </a:r>
          </a:p>
          <a:p>
            <a:pPr lvl="1"/>
            <a:r>
              <a:rPr lang="en-US" altLang="en-US"/>
              <a:t>Keep track of the remainder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3D879EC-C7B0-4A97-8206-1405D3459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Number Systems</a:t>
            </a:r>
          </a:p>
        </p:txBody>
      </p:sp>
      <p:graphicFrame>
        <p:nvGraphicFramePr>
          <p:cNvPr id="107600" name="Group 80">
            <a:extLst>
              <a:ext uri="{FF2B5EF4-FFF2-40B4-BE49-F238E27FC236}">
                <a16:creationId xmlns:a16="http://schemas.microsoft.com/office/drawing/2014/main" id="{A67746FE-18C5-467C-80F8-28C33226B417}"/>
              </a:ext>
            </a:extLst>
          </p:cNvPr>
          <p:cNvGraphicFramePr>
            <a:graphicFrameLocks noGrp="1"/>
          </p:cNvGraphicFramePr>
          <p:nvPr/>
        </p:nvGraphicFramePr>
        <p:xfrm>
          <a:off x="1066800" y="1714500"/>
          <a:ext cx="6934200" cy="3429000"/>
        </p:xfrm>
        <a:graphic>
          <a:graphicData uri="http://schemas.openxmlformats.org/drawingml/2006/table">
            <a:tbl>
              <a:tblPr/>
              <a:tblGrid>
                <a:gridCol w="13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7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969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System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Symbols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Used by humans?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Used in computers?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 1, …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 1, …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50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0, 1, … 9,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A, B, … 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850E3A7-654A-4A72-97B1-170A621F3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B6A2AADD-73C5-4910-A1B0-418476F53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1234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10</a:t>
            </a:r>
            <a:r>
              <a:rPr lang="en-US" altLang="en-US" sz="2400" dirty="0">
                <a:latin typeface="Courier New" panose="02070309020205020404" pitchFamily="49" charset="0"/>
              </a:rPr>
              <a:t> = ?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48132" name="Text Box 4">
            <a:extLst>
              <a:ext uri="{FF2B5EF4-FFF2-40B4-BE49-F238E27FC236}">
                <a16:creationId xmlns:a16="http://schemas.microsoft.com/office/drawing/2014/main" id="{5A66327B-0402-4DB0-898A-8F8044D2A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2825" y="2352675"/>
            <a:ext cx="21923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8  1234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154   2</a:t>
            </a:r>
          </a:p>
        </p:txBody>
      </p:sp>
      <p:sp>
        <p:nvSpPr>
          <p:cNvPr id="48133" name="Line 5">
            <a:extLst>
              <a:ext uri="{FF2B5EF4-FFF2-40B4-BE49-F238E27FC236}">
                <a16:creationId xmlns:a16="http://schemas.microsoft.com/office/drawing/2014/main" id="{63E52278-CFF6-4E25-AD45-DA7E83500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9700" y="2438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134" name="Line 6">
            <a:extLst>
              <a:ext uri="{FF2B5EF4-FFF2-40B4-BE49-F238E27FC236}">
                <a16:creationId xmlns:a16="http://schemas.microsoft.com/office/drawing/2014/main" id="{7F213278-7982-4909-A6B3-A037ED15FF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9700" y="274320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53607" name="Group 7">
            <a:extLst>
              <a:ext uri="{FF2B5EF4-FFF2-40B4-BE49-F238E27FC236}">
                <a16:creationId xmlns:a16="http://schemas.microsoft.com/office/drawing/2014/main" id="{902542E4-8E1F-4C3F-8C50-05DA7F53A100}"/>
              </a:ext>
            </a:extLst>
          </p:cNvPr>
          <p:cNvGrpSpPr>
            <a:grpSpLocks/>
          </p:cNvGrpSpPr>
          <p:nvPr/>
        </p:nvGrpSpPr>
        <p:grpSpPr bwMode="auto">
          <a:xfrm>
            <a:off x="3535363" y="2743200"/>
            <a:ext cx="2192337" cy="822325"/>
            <a:chOff x="1056" y="2688"/>
            <a:chExt cx="1381" cy="518"/>
          </a:xfrm>
        </p:grpSpPr>
        <p:sp>
          <p:nvSpPr>
            <p:cNvPr id="48146" name="Text Box 8">
              <a:extLst>
                <a:ext uri="{FF2B5EF4-FFF2-40B4-BE49-F238E27FC236}">
                  <a16:creationId xmlns:a16="http://schemas.microsoft.com/office/drawing/2014/main" id="{61C2547A-FD79-4A70-AD09-BB1DDCFC22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688"/>
              <a:ext cx="138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8</a:t>
              </a:r>
            </a:p>
            <a:p>
              <a:r>
                <a:rPr lang="en-US" altLang="en-US">
                  <a:latin typeface="Courier New" panose="02070309020205020404" pitchFamily="49" charset="0"/>
                </a:rPr>
                <a:t>     19   2</a:t>
              </a:r>
            </a:p>
          </p:txBody>
        </p:sp>
        <p:sp>
          <p:nvSpPr>
            <p:cNvPr id="48147" name="Line 9">
              <a:extLst>
                <a:ext uri="{FF2B5EF4-FFF2-40B4-BE49-F238E27FC236}">
                  <a16:creationId xmlns:a16="http://schemas.microsoft.com/office/drawing/2014/main" id="{89279272-FC9A-437C-8D94-31C0794DE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6" y="274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148" name="Line 10">
              <a:extLst>
                <a:ext uri="{FF2B5EF4-FFF2-40B4-BE49-F238E27FC236}">
                  <a16:creationId xmlns:a16="http://schemas.microsoft.com/office/drawing/2014/main" id="{092619F0-8A41-45DA-B461-D4BE04730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6" y="2934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3611" name="Group 11">
            <a:extLst>
              <a:ext uri="{FF2B5EF4-FFF2-40B4-BE49-F238E27FC236}">
                <a16:creationId xmlns:a16="http://schemas.microsoft.com/office/drawing/2014/main" id="{70E57CFE-45FB-4C70-9711-866525140E63}"/>
              </a:ext>
            </a:extLst>
          </p:cNvPr>
          <p:cNvGrpSpPr>
            <a:grpSpLocks/>
          </p:cNvGrpSpPr>
          <p:nvPr/>
        </p:nvGrpSpPr>
        <p:grpSpPr bwMode="auto">
          <a:xfrm>
            <a:off x="3538538" y="3140075"/>
            <a:ext cx="2192337" cy="822325"/>
            <a:chOff x="2640" y="2688"/>
            <a:chExt cx="1381" cy="518"/>
          </a:xfrm>
        </p:grpSpPr>
        <p:sp>
          <p:nvSpPr>
            <p:cNvPr id="48143" name="Text Box 12">
              <a:extLst>
                <a:ext uri="{FF2B5EF4-FFF2-40B4-BE49-F238E27FC236}">
                  <a16:creationId xmlns:a16="http://schemas.microsoft.com/office/drawing/2014/main" id="{6191FF1A-9E1D-4FCB-BA51-3BB582FA86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688"/>
              <a:ext cx="138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8</a:t>
              </a:r>
            </a:p>
            <a:p>
              <a:r>
                <a:rPr lang="en-US" altLang="en-US">
                  <a:latin typeface="Courier New" panose="02070309020205020404" pitchFamily="49" charset="0"/>
                </a:rPr>
                <a:t>      2   3</a:t>
              </a:r>
            </a:p>
          </p:txBody>
        </p:sp>
        <p:sp>
          <p:nvSpPr>
            <p:cNvPr id="48144" name="Line 13">
              <a:extLst>
                <a:ext uri="{FF2B5EF4-FFF2-40B4-BE49-F238E27FC236}">
                  <a16:creationId xmlns:a16="http://schemas.microsoft.com/office/drawing/2014/main" id="{F93A1598-9E3C-4C23-BE4E-6594FB2156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0" y="274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145" name="Line 14">
              <a:extLst>
                <a:ext uri="{FF2B5EF4-FFF2-40B4-BE49-F238E27FC236}">
                  <a16:creationId xmlns:a16="http://schemas.microsoft.com/office/drawing/2014/main" id="{A760C855-61AF-42A6-857E-D111EC2F83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0" y="2934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3615" name="Group 15">
            <a:extLst>
              <a:ext uri="{FF2B5EF4-FFF2-40B4-BE49-F238E27FC236}">
                <a16:creationId xmlns:a16="http://schemas.microsoft.com/office/drawing/2014/main" id="{C4E62DE9-3274-4E59-A74D-26B3598C2793}"/>
              </a:ext>
            </a:extLst>
          </p:cNvPr>
          <p:cNvGrpSpPr>
            <a:grpSpLocks/>
          </p:cNvGrpSpPr>
          <p:nvPr/>
        </p:nvGrpSpPr>
        <p:grpSpPr bwMode="auto">
          <a:xfrm>
            <a:off x="3538538" y="3530600"/>
            <a:ext cx="2192337" cy="822325"/>
            <a:chOff x="4224" y="2688"/>
            <a:chExt cx="1381" cy="518"/>
          </a:xfrm>
        </p:grpSpPr>
        <p:sp>
          <p:nvSpPr>
            <p:cNvPr id="48140" name="Text Box 16">
              <a:extLst>
                <a:ext uri="{FF2B5EF4-FFF2-40B4-BE49-F238E27FC236}">
                  <a16:creationId xmlns:a16="http://schemas.microsoft.com/office/drawing/2014/main" id="{EE4D1E4D-BBBE-497A-97C8-E9761DAE3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2688"/>
              <a:ext cx="138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dirty="0">
                  <a:latin typeface="Courier New" panose="02070309020205020404" pitchFamily="49" charset="0"/>
                </a:rPr>
                <a:t>8</a:t>
              </a:r>
            </a:p>
            <a:p>
              <a:r>
                <a:rPr lang="en-US" altLang="en-US" dirty="0">
                  <a:latin typeface="Courier New" panose="02070309020205020404" pitchFamily="49" charset="0"/>
                </a:rPr>
                <a:t>      0   2</a:t>
              </a:r>
            </a:p>
          </p:txBody>
        </p:sp>
        <p:sp>
          <p:nvSpPr>
            <p:cNvPr id="48141" name="Line 17">
              <a:extLst>
                <a:ext uri="{FF2B5EF4-FFF2-40B4-BE49-F238E27FC236}">
                  <a16:creationId xmlns:a16="http://schemas.microsoft.com/office/drawing/2014/main" id="{B2A2C2C3-7B4B-4FE9-9963-5FE71557BB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4" y="2742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8142" name="Line 18">
              <a:extLst>
                <a:ext uri="{FF2B5EF4-FFF2-40B4-BE49-F238E27FC236}">
                  <a16:creationId xmlns:a16="http://schemas.microsoft.com/office/drawing/2014/main" id="{93C4D172-6915-4BCE-AEA8-6D4EDEB2F9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4" y="2934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3619" name="Text Box 19">
            <a:extLst>
              <a:ext uri="{FF2B5EF4-FFF2-40B4-BE49-F238E27FC236}">
                <a16:creationId xmlns:a16="http://schemas.microsoft.com/office/drawing/2014/main" id="{9D97142F-9126-41BD-B5CC-97E2AD3C5D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029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1234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10</a:t>
            </a:r>
            <a:r>
              <a:rPr lang="en-US" altLang="en-US" sz="2400" dirty="0">
                <a:latin typeface="Courier New" panose="02070309020205020404" pitchFamily="49" charset="0"/>
              </a:rPr>
              <a:t> = 2322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8</a:t>
            </a:r>
          </a:p>
        </p:txBody>
      </p:sp>
      <p:sp>
        <p:nvSpPr>
          <p:cNvPr id="153620" name="Freeform 20">
            <a:extLst>
              <a:ext uri="{FF2B5EF4-FFF2-40B4-BE49-F238E27FC236}">
                <a16:creationId xmlns:a16="http://schemas.microsoft.com/office/drawing/2014/main" id="{DCE69912-2399-464E-A9CB-A7E2E5158723}"/>
              </a:ext>
            </a:extLst>
          </p:cNvPr>
          <p:cNvSpPr>
            <a:spLocks/>
          </p:cNvSpPr>
          <p:nvPr/>
        </p:nvSpPr>
        <p:spPr bwMode="auto">
          <a:xfrm>
            <a:off x="5867400" y="2895600"/>
            <a:ext cx="2514600" cy="2057400"/>
          </a:xfrm>
          <a:custGeom>
            <a:avLst/>
            <a:gdLst>
              <a:gd name="T0" fmla="*/ 0 w 1584"/>
              <a:gd name="T1" fmla="*/ 0 h 1296"/>
              <a:gd name="T2" fmla="*/ 2147483646 w 1584"/>
              <a:gd name="T3" fmla="*/ 2147483646 h 1296"/>
              <a:gd name="T4" fmla="*/ 2147483646 w 1584"/>
              <a:gd name="T5" fmla="*/ 2147483646 h 12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4" h="1296">
                <a:moveTo>
                  <a:pt x="0" y="0"/>
                </a:moveTo>
                <a:cubicBezTo>
                  <a:pt x="154" y="48"/>
                  <a:pt x="663" y="75"/>
                  <a:pt x="927" y="291"/>
                </a:cubicBezTo>
                <a:cubicBezTo>
                  <a:pt x="1191" y="507"/>
                  <a:pt x="1447" y="1087"/>
                  <a:pt x="1584" y="1296"/>
                </a:cubicBez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A413BD5-EDD6-4E34-B19A-252523C328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Decimal to Hexadecimal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BF8F7B9-5933-47E3-9771-D48040969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Technique</a:t>
            </a:r>
          </a:p>
          <a:p>
            <a:pPr lvl="1"/>
            <a:r>
              <a:rPr lang="en-US" altLang="en-US"/>
              <a:t>Divide by 16</a:t>
            </a:r>
          </a:p>
          <a:p>
            <a:pPr lvl="1"/>
            <a:r>
              <a:rPr lang="en-US" altLang="en-US"/>
              <a:t>Keep track of the remainder</a:t>
            </a:r>
          </a:p>
        </p:txBody>
      </p:sp>
      <p:sp>
        <p:nvSpPr>
          <p:cNvPr id="20484" name="Line 4">
            <a:extLst>
              <a:ext uri="{FF2B5EF4-FFF2-40B4-BE49-F238E27FC236}">
                <a16:creationId xmlns:a16="http://schemas.microsoft.com/office/drawing/2014/main" id="{73960807-811A-4545-98C7-4928F34B38C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362200"/>
            <a:ext cx="3048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4F8CEE5-45E2-4DC6-9B27-A03250FEC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F02A9593-F799-4683-B09B-CD380D563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1234</a:t>
            </a:r>
            <a:r>
              <a:rPr lang="en-US" altLang="en-US" sz="2400" baseline="-25000">
                <a:latin typeface="Courier New" panose="02070309020205020404" pitchFamily="49" charset="0"/>
              </a:rPr>
              <a:t>10</a:t>
            </a:r>
            <a:r>
              <a:rPr lang="en-US" altLang="en-US" sz="2400">
                <a:latin typeface="Courier New" panose="02070309020205020404" pitchFamily="49" charset="0"/>
              </a:rPr>
              <a:t> = ?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</a:p>
        </p:txBody>
      </p:sp>
      <p:sp>
        <p:nvSpPr>
          <p:cNvPr id="156676" name="Text Box 4">
            <a:extLst>
              <a:ext uri="{FF2B5EF4-FFF2-40B4-BE49-F238E27FC236}">
                <a16:creationId xmlns:a16="http://schemas.microsoft.com/office/drawing/2014/main" id="{C7C6EBAC-CFFA-476F-8932-C27E6EC45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029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1234</a:t>
            </a:r>
            <a:r>
              <a:rPr lang="en-US" altLang="en-US" sz="2400" baseline="-25000">
                <a:latin typeface="Courier New" panose="02070309020205020404" pitchFamily="49" charset="0"/>
              </a:rPr>
              <a:t>10</a:t>
            </a:r>
            <a:r>
              <a:rPr lang="en-US" altLang="en-US" sz="2400">
                <a:latin typeface="Courier New" panose="02070309020205020404" pitchFamily="49" charset="0"/>
              </a:rPr>
              <a:t> = 4D2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</a:p>
        </p:txBody>
      </p:sp>
      <p:sp>
        <p:nvSpPr>
          <p:cNvPr id="156677" name="Freeform 5">
            <a:extLst>
              <a:ext uri="{FF2B5EF4-FFF2-40B4-BE49-F238E27FC236}">
                <a16:creationId xmlns:a16="http://schemas.microsoft.com/office/drawing/2014/main" id="{3BD98C25-626A-4166-B80A-9E993BBE9D11}"/>
              </a:ext>
            </a:extLst>
          </p:cNvPr>
          <p:cNvSpPr>
            <a:spLocks/>
          </p:cNvSpPr>
          <p:nvPr/>
        </p:nvSpPr>
        <p:spPr bwMode="auto">
          <a:xfrm>
            <a:off x="5867400" y="2776538"/>
            <a:ext cx="2395538" cy="2211387"/>
          </a:xfrm>
          <a:custGeom>
            <a:avLst/>
            <a:gdLst>
              <a:gd name="T0" fmla="*/ 0 w 1509"/>
              <a:gd name="T1" fmla="*/ 2147483646 h 1393"/>
              <a:gd name="T2" fmla="*/ 2147483646 w 1509"/>
              <a:gd name="T3" fmla="*/ 2147483646 h 1393"/>
              <a:gd name="T4" fmla="*/ 2147483646 w 1509"/>
              <a:gd name="T5" fmla="*/ 2147483646 h 139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09" h="1393">
                <a:moveTo>
                  <a:pt x="0" y="75"/>
                </a:moveTo>
                <a:cubicBezTo>
                  <a:pt x="173" y="99"/>
                  <a:pt x="787" y="0"/>
                  <a:pt x="1038" y="220"/>
                </a:cubicBezTo>
                <a:cubicBezTo>
                  <a:pt x="1302" y="436"/>
                  <a:pt x="1411" y="1149"/>
                  <a:pt x="1509" y="1393"/>
                </a:cubicBezTo>
              </a:path>
            </a:pathLst>
          </a:cu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56678" name="Group 6">
            <a:extLst>
              <a:ext uri="{FF2B5EF4-FFF2-40B4-BE49-F238E27FC236}">
                <a16:creationId xmlns:a16="http://schemas.microsoft.com/office/drawing/2014/main" id="{2A617A31-44A8-40F6-8613-52EB4432D304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352675"/>
            <a:ext cx="3581400" cy="1593850"/>
            <a:chOff x="2064" y="1482"/>
            <a:chExt cx="2256" cy="1004"/>
          </a:xfrm>
        </p:grpSpPr>
        <p:sp>
          <p:nvSpPr>
            <p:cNvPr id="21511" name="Text Box 7">
              <a:extLst>
                <a:ext uri="{FF2B5EF4-FFF2-40B4-BE49-F238E27FC236}">
                  <a16:creationId xmlns:a16="http://schemas.microsoft.com/office/drawing/2014/main" id="{B37EA09D-2CB5-4DC8-A107-78FECA8A4B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1482"/>
              <a:ext cx="155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Courier New" panose="02070309020205020404" pitchFamily="49" charset="0"/>
                </a:rPr>
                <a:t>16  1234</a:t>
              </a:r>
            </a:p>
            <a:p>
              <a:r>
                <a:rPr lang="en-US" altLang="en-US">
                  <a:latin typeface="Courier New" panose="02070309020205020404" pitchFamily="49" charset="0"/>
                </a:rPr>
                <a:t>      77   2</a:t>
              </a:r>
            </a:p>
          </p:txBody>
        </p:sp>
        <p:sp>
          <p:nvSpPr>
            <p:cNvPr id="21512" name="Line 8">
              <a:extLst>
                <a:ext uri="{FF2B5EF4-FFF2-40B4-BE49-F238E27FC236}">
                  <a16:creationId xmlns:a16="http://schemas.microsoft.com/office/drawing/2014/main" id="{BB8F0621-7571-4116-A0C8-6D98FC9511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8" y="153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1513" name="Line 9">
              <a:extLst>
                <a:ext uri="{FF2B5EF4-FFF2-40B4-BE49-F238E27FC236}">
                  <a16:creationId xmlns:a16="http://schemas.microsoft.com/office/drawing/2014/main" id="{29351D5A-3FBE-43F9-A51F-36F5C0C79B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88" y="1728"/>
              <a:ext cx="6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1514" name="Group 10">
              <a:extLst>
                <a:ext uri="{FF2B5EF4-FFF2-40B4-BE49-F238E27FC236}">
                  <a16:creationId xmlns:a16="http://schemas.microsoft.com/office/drawing/2014/main" id="{F78095EE-937C-4F52-9F35-86044CB931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84" y="1726"/>
              <a:ext cx="2236" cy="518"/>
              <a:chOff x="2084" y="1726"/>
              <a:chExt cx="2236" cy="518"/>
            </a:xfrm>
          </p:grpSpPr>
          <p:sp>
            <p:nvSpPr>
              <p:cNvPr id="21519" name="Text Box 11">
                <a:extLst>
                  <a:ext uri="{FF2B5EF4-FFF2-40B4-BE49-F238E27FC236}">
                    <a16:creationId xmlns:a16="http://schemas.microsoft.com/office/drawing/2014/main" id="{BA6A6BA4-D5D6-4A0C-80B0-AC996DC75C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84" y="1726"/>
                <a:ext cx="223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latin typeface="Courier New" panose="02070309020205020404" pitchFamily="49" charset="0"/>
                  </a:rPr>
                  <a:t>16</a:t>
                </a:r>
              </a:p>
              <a:p>
                <a:r>
                  <a:rPr lang="en-US" altLang="en-US">
                    <a:latin typeface="Courier New" panose="02070309020205020404" pitchFamily="49" charset="0"/>
                  </a:rPr>
                  <a:t>       4   13 = D</a:t>
                </a:r>
              </a:p>
            </p:txBody>
          </p:sp>
          <p:sp>
            <p:nvSpPr>
              <p:cNvPr id="21520" name="Line 12">
                <a:extLst>
                  <a:ext uri="{FF2B5EF4-FFF2-40B4-BE49-F238E27FC236}">
                    <a16:creationId xmlns:a16="http://schemas.microsoft.com/office/drawing/2014/main" id="{2D1EB0E5-93F6-4421-96C5-04865881B0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8" y="1780"/>
                <a:ext cx="1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521" name="Line 13">
                <a:extLst>
                  <a:ext uri="{FF2B5EF4-FFF2-40B4-BE49-F238E27FC236}">
                    <a16:creationId xmlns:a16="http://schemas.microsoft.com/office/drawing/2014/main" id="{3DB9CD50-4A41-45A6-8A34-C465E497DF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8" y="1966"/>
                <a:ext cx="6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1515" name="Group 14">
              <a:extLst>
                <a:ext uri="{FF2B5EF4-FFF2-40B4-BE49-F238E27FC236}">
                  <a16:creationId xmlns:a16="http://schemas.microsoft.com/office/drawing/2014/main" id="{7B087492-CB57-4DAF-AABF-815AF62D96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84" y="1968"/>
              <a:ext cx="2236" cy="518"/>
              <a:chOff x="2084" y="1726"/>
              <a:chExt cx="2236" cy="518"/>
            </a:xfrm>
          </p:grpSpPr>
          <p:sp>
            <p:nvSpPr>
              <p:cNvPr id="21516" name="Text Box 15">
                <a:extLst>
                  <a:ext uri="{FF2B5EF4-FFF2-40B4-BE49-F238E27FC236}">
                    <a16:creationId xmlns:a16="http://schemas.microsoft.com/office/drawing/2014/main" id="{6B211A1B-FD72-40B7-9D90-104C2960F3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84" y="1726"/>
                <a:ext cx="223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CC66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9144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3716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8288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286000" indent="-4572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7432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32004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6576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4114800" indent="-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latin typeface="Courier New" panose="02070309020205020404" pitchFamily="49" charset="0"/>
                  </a:rPr>
                  <a:t>16</a:t>
                </a:r>
              </a:p>
              <a:p>
                <a:r>
                  <a:rPr lang="en-US" altLang="en-US">
                    <a:latin typeface="Courier New" panose="02070309020205020404" pitchFamily="49" charset="0"/>
                  </a:rPr>
                  <a:t>       0   4</a:t>
                </a:r>
              </a:p>
            </p:txBody>
          </p:sp>
          <p:sp>
            <p:nvSpPr>
              <p:cNvPr id="21517" name="Line 16">
                <a:extLst>
                  <a:ext uri="{FF2B5EF4-FFF2-40B4-BE49-F238E27FC236}">
                    <a16:creationId xmlns:a16="http://schemas.microsoft.com/office/drawing/2014/main" id="{809049CB-0775-49CD-91CE-747225A696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8" y="1780"/>
                <a:ext cx="1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1518" name="Line 17">
                <a:extLst>
                  <a:ext uri="{FF2B5EF4-FFF2-40B4-BE49-F238E27FC236}">
                    <a16:creationId xmlns:a16="http://schemas.microsoft.com/office/drawing/2014/main" id="{D476A0C4-3C09-4C16-9697-0976BA0451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8" y="1966"/>
                <a:ext cx="6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6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6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1D927A3-1009-4CCF-B1EF-6591E97C4C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to Octal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A0ADAB4-3713-4303-A1DD-A0B5A5483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Technique</a:t>
            </a:r>
          </a:p>
          <a:p>
            <a:pPr lvl="1"/>
            <a:r>
              <a:rPr lang="en-US" altLang="en-US"/>
              <a:t>Group bits in threes, starting on right</a:t>
            </a:r>
          </a:p>
          <a:p>
            <a:pPr lvl="1"/>
            <a:r>
              <a:rPr lang="en-US" altLang="en-US"/>
              <a:t>Convert to octal digits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84035E8-EFFA-4EAD-903A-95F90F980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E08AB598-BAFF-4F1C-8589-5D3702388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1011010111</a:t>
            </a:r>
            <a:r>
              <a:rPr lang="en-US" altLang="en-US" sz="2400" baseline="-25000">
                <a:latin typeface="Courier New" panose="02070309020205020404" pitchFamily="49" charset="0"/>
              </a:rPr>
              <a:t>2</a:t>
            </a:r>
            <a:r>
              <a:rPr lang="en-US" altLang="en-US" sz="2400">
                <a:latin typeface="Courier New" panose="02070309020205020404" pitchFamily="49" charset="0"/>
              </a:rPr>
              <a:t> = ?</a:t>
            </a:r>
            <a:r>
              <a:rPr lang="en-US" altLang="en-US" sz="2400" baseline="-25000">
                <a:latin typeface="Courier New" panose="02070309020205020404" pitchFamily="49" charset="0"/>
              </a:rPr>
              <a:t>8</a:t>
            </a:r>
          </a:p>
        </p:txBody>
      </p:sp>
      <p:grpSp>
        <p:nvGrpSpPr>
          <p:cNvPr id="159748" name="Group 4">
            <a:extLst>
              <a:ext uri="{FF2B5EF4-FFF2-40B4-BE49-F238E27FC236}">
                <a16:creationId xmlns:a16="http://schemas.microsoft.com/office/drawing/2014/main" id="{4219CAF0-FA9E-491C-B554-07DC76E79FFD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2667000"/>
            <a:ext cx="4267200" cy="1552575"/>
            <a:chOff x="2160" y="1680"/>
            <a:chExt cx="2688" cy="978"/>
          </a:xfrm>
        </p:grpSpPr>
        <p:sp>
          <p:nvSpPr>
            <p:cNvPr id="24582" name="Text Box 5">
              <a:extLst>
                <a:ext uri="{FF2B5EF4-FFF2-40B4-BE49-F238E27FC236}">
                  <a16:creationId xmlns:a16="http://schemas.microsoft.com/office/drawing/2014/main" id="{E3F62192-A078-4A60-9B18-74F3074AC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1680"/>
              <a:ext cx="2688" cy="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1 011 010 111</a:t>
              </a:r>
            </a:p>
            <a:p>
              <a:pPr>
                <a:spcBef>
                  <a:spcPct val="50000"/>
                </a:spcBef>
                <a:buFontTx/>
                <a:buNone/>
              </a:pPr>
              <a:endParaRPr lang="en-US" altLang="en-US" sz="2400">
                <a:latin typeface="Courier New" panose="02070309020205020404" pitchFamily="49" charset="0"/>
              </a:endParaRPr>
            </a:p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1  3   2   7</a:t>
              </a:r>
              <a:r>
                <a:rPr lang="en-US" altLang="en-US" sz="2400" baseline="-25000">
                  <a:latin typeface="Courier New" panose="02070309020205020404" pitchFamily="49" charset="0"/>
                </a:rPr>
                <a:t>  </a:t>
              </a:r>
            </a:p>
          </p:txBody>
        </p:sp>
        <p:sp>
          <p:nvSpPr>
            <p:cNvPr id="24583" name="Line 6">
              <a:extLst>
                <a:ext uri="{FF2B5EF4-FFF2-40B4-BE49-F238E27FC236}">
                  <a16:creationId xmlns:a16="http://schemas.microsoft.com/office/drawing/2014/main" id="{2CF3B32C-3950-458E-B99D-FBF7FDEE1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6" y="1968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584" name="Line 7">
              <a:extLst>
                <a:ext uri="{FF2B5EF4-FFF2-40B4-BE49-F238E27FC236}">
                  <a16:creationId xmlns:a16="http://schemas.microsoft.com/office/drawing/2014/main" id="{8303890B-A608-4CEF-9298-D616EB321F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8" y="194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585" name="Line 8">
              <a:extLst>
                <a:ext uri="{FF2B5EF4-FFF2-40B4-BE49-F238E27FC236}">
                  <a16:creationId xmlns:a16="http://schemas.microsoft.com/office/drawing/2014/main" id="{F6934D9D-4B77-4637-A93F-EC326690F4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0" y="194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4586" name="Line 9">
              <a:extLst>
                <a:ext uri="{FF2B5EF4-FFF2-40B4-BE49-F238E27FC236}">
                  <a16:creationId xmlns:a16="http://schemas.microsoft.com/office/drawing/2014/main" id="{7B56BE21-01A6-458E-9E83-21E6121C2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32" y="194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9754" name="Text Box 10">
            <a:extLst>
              <a:ext uri="{FF2B5EF4-FFF2-40B4-BE49-F238E27FC236}">
                <a16:creationId xmlns:a16="http://schemas.microsoft.com/office/drawing/2014/main" id="{5C3BAF98-3415-4A6F-AC43-557A10874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4102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1011010111</a:t>
            </a:r>
            <a:r>
              <a:rPr lang="en-US" altLang="en-US" sz="2400" baseline="-25000">
                <a:latin typeface="Courier New" panose="02070309020205020404" pitchFamily="49" charset="0"/>
              </a:rPr>
              <a:t>2</a:t>
            </a:r>
            <a:r>
              <a:rPr lang="en-US" altLang="en-US" sz="2400">
                <a:latin typeface="Courier New" panose="02070309020205020404" pitchFamily="49" charset="0"/>
              </a:rPr>
              <a:t> = 1327</a:t>
            </a:r>
            <a:r>
              <a:rPr lang="en-US" altLang="en-US" sz="2400" baseline="-25000">
                <a:latin typeface="Courier New" panose="02070309020205020404" pitchFamily="49" charset="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54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F4AE4D4-7637-4141-8B40-D785078197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to Hexadecimal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D4CF7AF-8217-4D46-8EA8-89382F19CF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Technique</a:t>
            </a:r>
          </a:p>
          <a:p>
            <a:pPr lvl="1"/>
            <a:r>
              <a:rPr lang="en-US" altLang="en-US"/>
              <a:t>Group bits in fours, starting on right</a:t>
            </a:r>
          </a:p>
          <a:p>
            <a:pPr lvl="1"/>
            <a:r>
              <a:rPr lang="en-US" altLang="en-US"/>
              <a:t>Convert to hexadecimal digits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25CF8D4-CABE-4CC5-89FA-C526015359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961EDCD8-15DC-449D-9390-B756C7E3E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1010111011</a:t>
            </a:r>
            <a:r>
              <a:rPr lang="en-US" altLang="en-US" sz="2400" baseline="-25000">
                <a:latin typeface="Courier New" panose="02070309020205020404" pitchFamily="49" charset="0"/>
              </a:rPr>
              <a:t>2</a:t>
            </a:r>
            <a:r>
              <a:rPr lang="en-US" altLang="en-US" sz="2400">
                <a:latin typeface="Courier New" panose="02070309020205020404" pitchFamily="49" charset="0"/>
              </a:rPr>
              <a:t> = ?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F69CEFB1-20F4-4C12-A1F0-29DE8442A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667000"/>
            <a:ext cx="4267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10 1011 1011</a:t>
            </a:r>
          </a:p>
          <a:p>
            <a:pPr>
              <a:spcBef>
                <a:spcPct val="50000"/>
              </a:spcBef>
            </a:pPr>
            <a:endParaRPr lang="en-US" altLang="en-US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  <a:buFontTx/>
              <a:buAutoNum type="arabicPlain" startAt="2"/>
            </a:pPr>
            <a:r>
              <a:rPr lang="en-US" altLang="en-US">
                <a:latin typeface="Courier New" panose="02070309020205020404" pitchFamily="49" charset="0"/>
              </a:rPr>
              <a:t>  B     B</a:t>
            </a:r>
            <a:r>
              <a:rPr lang="en-US" altLang="en-US" baseline="-25000">
                <a:latin typeface="Courier New" panose="02070309020205020404" pitchFamily="49" charset="0"/>
              </a:rPr>
              <a:t>  </a:t>
            </a:r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972EB44C-E7E0-461A-BDBB-8A8C667665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3086100"/>
            <a:ext cx="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4" name="Line 6">
            <a:extLst>
              <a:ext uri="{FF2B5EF4-FFF2-40B4-BE49-F238E27FC236}">
                <a16:creationId xmlns:a16="http://schemas.microsoft.com/office/drawing/2014/main" id="{49F46717-A81F-4731-B76D-0D76C9ECF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086100"/>
            <a:ext cx="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5" name="Line 7">
            <a:extLst>
              <a:ext uri="{FF2B5EF4-FFF2-40B4-BE49-F238E27FC236}">
                <a16:creationId xmlns:a16="http://schemas.microsoft.com/office/drawing/2014/main" id="{B3587B7F-0388-4FCF-8C12-738891F16B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086100"/>
            <a:ext cx="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6" name="Text Box 8">
            <a:extLst>
              <a:ext uri="{FF2B5EF4-FFF2-40B4-BE49-F238E27FC236}">
                <a16:creationId xmlns:a16="http://schemas.microsoft.com/office/drawing/2014/main" id="{88AD0393-D1E6-4E54-9CF3-E0EA5A805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562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1010111011</a:t>
            </a:r>
            <a:r>
              <a:rPr lang="en-US" altLang="en-US" sz="2400" baseline="-25000">
                <a:latin typeface="Courier New" panose="02070309020205020404" pitchFamily="49" charset="0"/>
              </a:rPr>
              <a:t>2</a:t>
            </a:r>
            <a:r>
              <a:rPr lang="en-US" altLang="en-US" sz="2400">
                <a:latin typeface="Courier New" panose="02070309020205020404" pitchFamily="49" charset="0"/>
              </a:rPr>
              <a:t> = 2BB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202F91D-3959-4218-9172-8E97EF14D0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Octal to Hexadecimal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2722DA4-B53B-4077-A5C5-A6CD96BF8B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Technique</a:t>
            </a:r>
          </a:p>
          <a:p>
            <a:pPr lvl="1"/>
            <a:r>
              <a:rPr lang="en-US" altLang="en-US"/>
              <a:t>Use binary as an intermediary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81C1EDB-647F-46AB-86C6-B0FA19E11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D418CF6D-6B00-46D5-8900-79C84490F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1076</a:t>
            </a:r>
            <a:r>
              <a:rPr lang="en-US" altLang="en-US" sz="2400" baseline="-25000">
                <a:latin typeface="Courier New" panose="02070309020205020404" pitchFamily="49" charset="0"/>
              </a:rPr>
              <a:t>8</a:t>
            </a:r>
            <a:r>
              <a:rPr lang="en-US" altLang="en-US" sz="2400">
                <a:latin typeface="Courier New" panose="02070309020205020404" pitchFamily="49" charset="0"/>
              </a:rPr>
              <a:t> = ?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</a:p>
        </p:txBody>
      </p:sp>
      <p:grpSp>
        <p:nvGrpSpPr>
          <p:cNvPr id="165892" name="Group 4">
            <a:extLst>
              <a:ext uri="{FF2B5EF4-FFF2-40B4-BE49-F238E27FC236}">
                <a16:creationId xmlns:a16="http://schemas.microsoft.com/office/drawing/2014/main" id="{84858D22-1238-43D8-A7B8-FEFBCEE5E7B0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105025"/>
            <a:ext cx="4267200" cy="2286000"/>
            <a:chOff x="1920" y="1326"/>
            <a:chExt cx="2688" cy="1440"/>
          </a:xfrm>
        </p:grpSpPr>
        <p:sp>
          <p:nvSpPr>
            <p:cNvPr id="30730" name="Text Box 5">
              <a:extLst>
                <a:ext uri="{FF2B5EF4-FFF2-40B4-BE49-F238E27FC236}">
                  <a16:creationId xmlns:a16="http://schemas.microsoft.com/office/drawing/2014/main" id="{7BAF973F-0C93-4844-9818-13979CAB3C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326"/>
              <a:ext cx="2688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 1    0     7     6</a:t>
              </a:r>
            </a:p>
            <a:p>
              <a:pPr>
                <a:spcBef>
                  <a:spcPct val="50000"/>
                </a:spcBef>
                <a:buFontTx/>
                <a:buAutoNum type="arabicPlain"/>
              </a:pPr>
              <a:endParaRPr lang="en-US" altLang="en-US">
                <a:latin typeface="Courier New" panose="02070309020205020404" pitchFamily="49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001  000   111   110</a:t>
              </a:r>
            </a:p>
            <a:p>
              <a:pPr>
                <a:spcBef>
                  <a:spcPct val="50000"/>
                </a:spcBef>
                <a:buFontTx/>
                <a:buAutoNum type="arabicPlain"/>
              </a:pPr>
              <a:endParaRPr lang="en-US" altLang="en-US" baseline="-25000">
                <a:latin typeface="Courier New" panose="02070309020205020404" pitchFamily="49" charset="0"/>
              </a:endParaRPr>
            </a:p>
            <a:p>
              <a:pPr>
                <a:spcBef>
                  <a:spcPct val="50000"/>
                </a:spcBef>
              </a:pPr>
              <a:endParaRPr lang="en-US" altLang="en-US" baseline="-25000">
                <a:latin typeface="Courier New" panose="02070309020205020404" pitchFamily="49" charset="0"/>
              </a:endParaRPr>
            </a:p>
          </p:txBody>
        </p:sp>
        <p:sp>
          <p:nvSpPr>
            <p:cNvPr id="30731" name="Line 6">
              <a:extLst>
                <a:ext uri="{FF2B5EF4-FFF2-40B4-BE49-F238E27FC236}">
                  <a16:creationId xmlns:a16="http://schemas.microsoft.com/office/drawing/2014/main" id="{6DB59593-1693-4DD4-9182-D9608E13C0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32" name="Line 7">
              <a:extLst>
                <a:ext uri="{FF2B5EF4-FFF2-40B4-BE49-F238E27FC236}">
                  <a16:creationId xmlns:a16="http://schemas.microsoft.com/office/drawing/2014/main" id="{0930DEBF-4E16-44EE-A71B-2655E4B66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33" name="Line 8">
              <a:extLst>
                <a:ext uri="{FF2B5EF4-FFF2-40B4-BE49-F238E27FC236}">
                  <a16:creationId xmlns:a16="http://schemas.microsoft.com/office/drawing/2014/main" id="{D6CEB15A-A04F-4C55-A2BD-DB2F5C7EC8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34" name="Line 9">
              <a:extLst>
                <a:ext uri="{FF2B5EF4-FFF2-40B4-BE49-F238E27FC236}">
                  <a16:creationId xmlns:a16="http://schemas.microsoft.com/office/drawing/2014/main" id="{BF493F4B-918F-4A18-B1BF-CA698AB23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65898" name="Group 10">
            <a:extLst>
              <a:ext uri="{FF2B5EF4-FFF2-40B4-BE49-F238E27FC236}">
                <a16:creationId xmlns:a16="http://schemas.microsoft.com/office/drawing/2014/main" id="{9A30771D-9D69-4A85-AB34-524744EFD870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3317875"/>
            <a:ext cx="3276600" cy="1254125"/>
            <a:chOff x="2208" y="2090"/>
            <a:chExt cx="2064" cy="790"/>
          </a:xfrm>
        </p:grpSpPr>
        <p:sp>
          <p:nvSpPr>
            <p:cNvPr id="30727" name="Text Box 11">
              <a:extLst>
                <a:ext uri="{FF2B5EF4-FFF2-40B4-BE49-F238E27FC236}">
                  <a16:creationId xmlns:a16="http://schemas.microsoft.com/office/drawing/2014/main" id="{4803C3BC-4042-4B01-9B27-621D199539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592"/>
              <a:ext cx="20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2     3       E</a:t>
              </a:r>
            </a:p>
          </p:txBody>
        </p:sp>
        <p:sp>
          <p:nvSpPr>
            <p:cNvPr id="30728" name="Line 12">
              <a:extLst>
                <a:ext uri="{FF2B5EF4-FFF2-40B4-BE49-F238E27FC236}">
                  <a16:creationId xmlns:a16="http://schemas.microsoft.com/office/drawing/2014/main" id="{2020A7CE-77B4-454C-9619-A927B53390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6" y="209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29" name="Line 13">
              <a:extLst>
                <a:ext uri="{FF2B5EF4-FFF2-40B4-BE49-F238E27FC236}">
                  <a16:creationId xmlns:a16="http://schemas.microsoft.com/office/drawing/2014/main" id="{377F057D-889A-4C2D-A77A-2E8E2831D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0" y="209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65902" name="Text Box 14">
            <a:extLst>
              <a:ext uri="{FF2B5EF4-FFF2-40B4-BE49-F238E27FC236}">
                <a16:creationId xmlns:a16="http://schemas.microsoft.com/office/drawing/2014/main" id="{DA3C3911-C1A5-4527-B051-A8713BC37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638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1076</a:t>
            </a:r>
            <a:r>
              <a:rPr lang="en-US" altLang="en-US" sz="2400" baseline="-25000">
                <a:latin typeface="Courier New" panose="02070309020205020404" pitchFamily="49" charset="0"/>
              </a:rPr>
              <a:t>8</a:t>
            </a:r>
            <a:r>
              <a:rPr lang="en-US" altLang="en-US" sz="2400">
                <a:latin typeface="Courier New" panose="02070309020205020404" pitchFamily="49" charset="0"/>
              </a:rPr>
              <a:t> = 23E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5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02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75538CB-87F3-4A8E-9759-ECD99FA00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Hexadecimal to Octal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2B323A7E-4D86-47D9-91D8-659326DE7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Technique</a:t>
            </a:r>
          </a:p>
          <a:p>
            <a:pPr lvl="1"/>
            <a:r>
              <a:rPr lang="en-US" altLang="en-US"/>
              <a:t>Use binary as an intermediary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58410AE-4276-48C2-B985-FBBE075938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Quantities/Counting (1 of 3)</a:t>
            </a:r>
          </a:p>
        </p:txBody>
      </p:sp>
      <p:graphicFrame>
        <p:nvGraphicFramePr>
          <p:cNvPr id="119913" name="Group 105">
            <a:extLst>
              <a:ext uri="{FF2B5EF4-FFF2-40B4-BE49-F238E27FC236}">
                <a16:creationId xmlns:a16="http://schemas.microsoft.com/office/drawing/2014/main" id="{450C6824-398A-4606-9462-639433D5502C}"/>
              </a:ext>
            </a:extLst>
          </p:cNvPr>
          <p:cNvGraphicFramePr>
            <a:graphicFrameLocks noGrp="1"/>
          </p:cNvGraphicFramePr>
          <p:nvPr/>
        </p:nvGraphicFramePr>
        <p:xfrm>
          <a:off x="2209800" y="1371600"/>
          <a:ext cx="4724400" cy="455301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6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078A167B-8364-4866-82C5-C7E47E10D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3795" name="Text Box 3">
            <a:extLst>
              <a:ext uri="{FF2B5EF4-FFF2-40B4-BE49-F238E27FC236}">
                <a16:creationId xmlns:a16="http://schemas.microsoft.com/office/drawing/2014/main" id="{CF1A7B1F-7E80-4790-A9E2-FC3E84A40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1F0C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  <a:r>
              <a:rPr lang="en-US" altLang="en-US" sz="2400">
                <a:latin typeface="Courier New" panose="02070309020205020404" pitchFamily="49" charset="0"/>
              </a:rPr>
              <a:t> = ?</a:t>
            </a:r>
            <a:r>
              <a:rPr lang="en-US" altLang="en-US" sz="2400" baseline="-25000">
                <a:latin typeface="Courier New" panose="02070309020205020404" pitchFamily="49" charset="0"/>
              </a:rPr>
              <a:t>8</a:t>
            </a:r>
          </a:p>
        </p:txBody>
      </p:sp>
      <p:grpSp>
        <p:nvGrpSpPr>
          <p:cNvPr id="128144" name="Group 144">
            <a:extLst>
              <a:ext uri="{FF2B5EF4-FFF2-40B4-BE49-F238E27FC236}">
                <a16:creationId xmlns:a16="http://schemas.microsoft.com/office/drawing/2014/main" id="{FA5CF605-41FD-42E2-8D7A-424B2AE6FF83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105025"/>
            <a:ext cx="4876800" cy="2286000"/>
            <a:chOff x="1920" y="1326"/>
            <a:chExt cx="3072" cy="1440"/>
          </a:xfrm>
        </p:grpSpPr>
        <p:sp>
          <p:nvSpPr>
            <p:cNvPr id="33805" name="Text Box 124">
              <a:extLst>
                <a:ext uri="{FF2B5EF4-FFF2-40B4-BE49-F238E27FC236}">
                  <a16:creationId xmlns:a16="http://schemas.microsoft.com/office/drawing/2014/main" id="{232A8E31-A397-47C5-93B9-7724657E0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1326"/>
              <a:ext cx="3072" cy="14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  1     F      0      C</a:t>
              </a:r>
            </a:p>
            <a:p>
              <a:pPr>
                <a:spcBef>
                  <a:spcPct val="50000"/>
                </a:spcBef>
                <a:buFontTx/>
                <a:buAutoNum type="arabicPlain"/>
              </a:pPr>
              <a:endParaRPr lang="en-US" altLang="en-US">
                <a:latin typeface="Courier New" panose="02070309020205020404" pitchFamily="49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0001  1111   0000   1100</a:t>
              </a:r>
            </a:p>
            <a:p>
              <a:pPr>
                <a:spcBef>
                  <a:spcPct val="50000"/>
                </a:spcBef>
                <a:buFontTx/>
                <a:buAutoNum type="arabicPlain"/>
              </a:pPr>
              <a:endParaRPr lang="en-US" altLang="en-US" baseline="-25000">
                <a:latin typeface="Courier New" panose="02070309020205020404" pitchFamily="49" charset="0"/>
              </a:endParaRPr>
            </a:p>
            <a:p>
              <a:pPr>
                <a:spcBef>
                  <a:spcPct val="50000"/>
                </a:spcBef>
              </a:pPr>
              <a:endParaRPr lang="en-US" altLang="en-US" baseline="-25000">
                <a:latin typeface="Courier New" panose="02070309020205020404" pitchFamily="49" charset="0"/>
              </a:endParaRPr>
            </a:p>
          </p:txBody>
        </p:sp>
        <p:sp>
          <p:nvSpPr>
            <p:cNvPr id="33806" name="Line 126">
              <a:extLst>
                <a:ext uri="{FF2B5EF4-FFF2-40B4-BE49-F238E27FC236}">
                  <a16:creationId xmlns:a16="http://schemas.microsoft.com/office/drawing/2014/main" id="{C66504B2-43E8-4B49-BF5E-0E7F01D04D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807" name="Line 127">
              <a:extLst>
                <a:ext uri="{FF2B5EF4-FFF2-40B4-BE49-F238E27FC236}">
                  <a16:creationId xmlns:a16="http://schemas.microsoft.com/office/drawing/2014/main" id="{937A436A-16A0-43D5-A16D-66426F3D48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808" name="Line 128">
              <a:extLst>
                <a:ext uri="{FF2B5EF4-FFF2-40B4-BE49-F238E27FC236}">
                  <a16:creationId xmlns:a16="http://schemas.microsoft.com/office/drawing/2014/main" id="{8DFC7C4C-9EA3-4679-A4D6-6992EA6FD1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809" name="Line 132">
              <a:extLst>
                <a:ext uri="{FF2B5EF4-FFF2-40B4-BE49-F238E27FC236}">
                  <a16:creationId xmlns:a16="http://schemas.microsoft.com/office/drawing/2014/main" id="{4E364C2F-ADBF-489E-A754-A9BA3E9FFD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1584"/>
              <a:ext cx="0" cy="432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8145" name="Group 145">
            <a:extLst>
              <a:ext uri="{FF2B5EF4-FFF2-40B4-BE49-F238E27FC236}">
                <a16:creationId xmlns:a16="http://schemas.microsoft.com/office/drawing/2014/main" id="{13B5108A-9BA7-4630-A294-FA018614466C}"/>
              </a:ext>
            </a:extLst>
          </p:cNvPr>
          <p:cNvGrpSpPr>
            <a:grpSpLocks/>
          </p:cNvGrpSpPr>
          <p:nvPr/>
        </p:nvGrpSpPr>
        <p:grpSpPr bwMode="auto">
          <a:xfrm>
            <a:off x="3324225" y="3349625"/>
            <a:ext cx="4403725" cy="1146175"/>
            <a:chOff x="2094" y="2110"/>
            <a:chExt cx="2774" cy="722"/>
          </a:xfrm>
        </p:grpSpPr>
        <p:sp>
          <p:nvSpPr>
            <p:cNvPr id="33799" name="Text Box 133">
              <a:extLst>
                <a:ext uri="{FF2B5EF4-FFF2-40B4-BE49-F238E27FC236}">
                  <a16:creationId xmlns:a16="http://schemas.microsoft.com/office/drawing/2014/main" id="{45779A24-A058-4FEB-BFF5-4E19B7C8B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544"/>
              <a:ext cx="26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Courier New" panose="02070309020205020404" pitchFamily="49" charset="0"/>
                </a:rPr>
                <a:t>1   7   4     1     4</a:t>
              </a:r>
            </a:p>
          </p:txBody>
        </p:sp>
        <p:sp>
          <p:nvSpPr>
            <p:cNvPr id="33800" name="Line 134">
              <a:extLst>
                <a:ext uri="{FF2B5EF4-FFF2-40B4-BE49-F238E27FC236}">
                  <a16:creationId xmlns:a16="http://schemas.microsoft.com/office/drawing/2014/main" id="{0631643F-E5B2-42AB-B63F-B868C8F0F4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8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801" name="Line 135">
              <a:extLst>
                <a:ext uri="{FF2B5EF4-FFF2-40B4-BE49-F238E27FC236}">
                  <a16:creationId xmlns:a16="http://schemas.microsoft.com/office/drawing/2014/main" id="{A5964F24-C40F-4A42-AACB-CFA181EE57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4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802" name="Line 140">
              <a:extLst>
                <a:ext uri="{FF2B5EF4-FFF2-40B4-BE49-F238E27FC236}">
                  <a16:creationId xmlns:a16="http://schemas.microsoft.com/office/drawing/2014/main" id="{01377D56-E797-442A-873A-EF4D48D3D9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0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803" name="Line 141">
              <a:extLst>
                <a:ext uri="{FF2B5EF4-FFF2-40B4-BE49-F238E27FC236}">
                  <a16:creationId xmlns:a16="http://schemas.microsoft.com/office/drawing/2014/main" id="{57F33E60-F0FA-4DD9-8D1D-910A8AADED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804" name="Line 142">
              <a:extLst>
                <a:ext uri="{FF2B5EF4-FFF2-40B4-BE49-F238E27FC236}">
                  <a16:creationId xmlns:a16="http://schemas.microsoft.com/office/drawing/2014/main" id="{8D4BF7EF-7686-43EA-A9E8-1FEBBE628C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4" y="2110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28143" name="Text Box 143">
            <a:extLst>
              <a:ext uri="{FF2B5EF4-FFF2-40B4-BE49-F238E27FC236}">
                <a16:creationId xmlns:a16="http://schemas.microsoft.com/office/drawing/2014/main" id="{CC0C55A4-9655-4B2A-8B5D-2A7FDD86C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638800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1F0C</a:t>
            </a:r>
            <a:r>
              <a:rPr lang="en-US" altLang="en-US" sz="2400" baseline="-25000">
                <a:latin typeface="Courier New" panose="02070309020205020404" pitchFamily="49" charset="0"/>
              </a:rPr>
              <a:t>16</a:t>
            </a:r>
            <a:r>
              <a:rPr lang="en-US" altLang="en-US" sz="2400">
                <a:latin typeface="Courier New" panose="02070309020205020404" pitchFamily="49" charset="0"/>
              </a:rPr>
              <a:t> = 17414</a:t>
            </a:r>
            <a:r>
              <a:rPr lang="en-US" altLang="en-US" sz="2400" baseline="-25000">
                <a:latin typeface="Courier New" panose="02070309020205020404" pitchFamily="49" charset="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8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14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B20559E-503C-45EF-9FF6-1B1A0B898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 – Convert ...</a:t>
            </a:r>
          </a:p>
        </p:txBody>
      </p:sp>
      <p:grpSp>
        <p:nvGrpSpPr>
          <p:cNvPr id="34819" name="Group 61">
            <a:extLst>
              <a:ext uri="{FF2B5EF4-FFF2-40B4-BE49-F238E27FC236}">
                <a16:creationId xmlns:a16="http://schemas.microsoft.com/office/drawing/2014/main" id="{CBAAB83F-8488-4A74-9C1A-77E859D5EC00}"/>
              </a:ext>
            </a:extLst>
          </p:cNvPr>
          <p:cNvGrpSpPr>
            <a:grpSpLocks/>
          </p:cNvGrpSpPr>
          <p:nvPr/>
        </p:nvGrpSpPr>
        <p:grpSpPr bwMode="auto">
          <a:xfrm>
            <a:off x="3130550" y="4876800"/>
            <a:ext cx="2965450" cy="457200"/>
            <a:chOff x="1972" y="3242"/>
            <a:chExt cx="1868" cy="288"/>
          </a:xfrm>
        </p:grpSpPr>
        <p:sp>
          <p:nvSpPr>
            <p:cNvPr id="34854" name="Text Box 59">
              <a:extLst>
                <a:ext uri="{FF2B5EF4-FFF2-40B4-BE49-F238E27FC236}">
                  <a16:creationId xmlns:a16="http://schemas.microsoft.com/office/drawing/2014/main" id="{3BD6971B-011F-420C-A83D-C6E92BD008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2" y="3242"/>
              <a:ext cx="18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Don’t use a calculator!</a:t>
              </a:r>
            </a:p>
          </p:txBody>
        </p:sp>
        <p:sp>
          <p:nvSpPr>
            <p:cNvPr id="34855" name="Line 60">
              <a:extLst>
                <a:ext uri="{FF2B5EF4-FFF2-40B4-BE49-F238E27FC236}">
                  <a16:creationId xmlns:a16="http://schemas.microsoft.com/office/drawing/2014/main" id="{D8B047FA-B604-499B-89E0-3180A17076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504"/>
              <a:ext cx="1776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169058" name="Group 98">
            <a:extLst>
              <a:ext uri="{FF2B5EF4-FFF2-40B4-BE49-F238E27FC236}">
                <a16:creationId xmlns:a16="http://schemas.microsoft.com/office/drawing/2014/main" id="{50B9833B-54E5-4150-A395-0217A6A5746C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1397000"/>
          <a:ext cx="6858000" cy="31750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1AF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852" name="AutoShape 10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596F830-3B1C-4119-A4A1-E185F4170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5562600"/>
            <a:ext cx="1765300" cy="530225"/>
          </a:xfrm>
          <a:prstGeom prst="actionButtonBlank">
            <a:avLst/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Skip answer</a:t>
            </a:r>
          </a:p>
        </p:txBody>
      </p:sp>
      <p:sp>
        <p:nvSpPr>
          <p:cNvPr id="34853" name="AutoShape 10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7FA2405-E90C-4634-A185-82801719F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5565775"/>
            <a:ext cx="1212850" cy="530225"/>
          </a:xfrm>
          <a:prstGeom prst="actionButtonBlank">
            <a:avLst/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Answer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A3CA140D-7742-4972-A366-C7C75EB16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 – Convert …</a:t>
            </a:r>
          </a:p>
        </p:txBody>
      </p:sp>
      <p:graphicFrame>
        <p:nvGraphicFramePr>
          <p:cNvPr id="170027" name="Group 43">
            <a:extLst>
              <a:ext uri="{FF2B5EF4-FFF2-40B4-BE49-F238E27FC236}">
                <a16:creationId xmlns:a16="http://schemas.microsoft.com/office/drawing/2014/main" id="{CE499FA5-930D-49FF-A50A-31C4BBD537D9}"/>
              </a:ext>
            </a:extLst>
          </p:cNvPr>
          <p:cNvGraphicFramePr>
            <a:graphicFrameLocks noGrp="1"/>
          </p:cNvGraphicFramePr>
          <p:nvPr/>
        </p:nvGraphicFramePr>
        <p:xfrm>
          <a:off x="1295400" y="1397000"/>
          <a:ext cx="6858000" cy="317500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1110101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111000011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110101111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1AF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875" name="AutoShape 44">
            <a:extLst>
              <a:ext uri="{FF2B5EF4-FFF2-40B4-BE49-F238E27FC236}">
                <a16:creationId xmlns:a16="http://schemas.microsoft.com/office/drawing/2014/main" id="{467CB9AD-DCF7-48FE-9ED2-77FF512E7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05400"/>
            <a:ext cx="762000" cy="762000"/>
          </a:xfrm>
          <a:prstGeom prst="smileyFace">
            <a:avLst>
              <a:gd name="adj" fmla="val 4653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76" name="AutoShape 47">
            <a:extLst>
              <a:ext uri="{FF2B5EF4-FFF2-40B4-BE49-F238E27FC236}">
                <a16:creationId xmlns:a16="http://schemas.microsoft.com/office/drawing/2014/main" id="{EBB68D40-8C27-4FC9-95F7-55FF1C815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" y="893763"/>
            <a:ext cx="8699500" cy="32543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Answer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47A7323-AF77-4FF2-A559-D08735D11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Fractions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9F56219F-FDB3-40E2-8FFB-2FC4E06F3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Decimal to decimal 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08D9A149-7D71-4DF2-972D-70127A4F2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805488"/>
            <a:ext cx="106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1800"/>
              <a:t>pp. 46-50</a:t>
            </a: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8B80B37A-AE3C-48E6-8202-442A6E587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819400"/>
            <a:ext cx="5562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3.14 =&gt;	4 x 10</a:t>
            </a:r>
            <a:r>
              <a:rPr lang="en-US" altLang="en-US" sz="2400" baseline="30000">
                <a:latin typeface="Courier New" panose="02070309020205020404" pitchFamily="49" charset="0"/>
              </a:rPr>
              <a:t>-2</a:t>
            </a:r>
            <a:r>
              <a:rPr lang="en-US" altLang="en-US" sz="2400">
                <a:latin typeface="Courier New" panose="02070309020205020404" pitchFamily="49" charset="0"/>
              </a:rPr>
              <a:t> = 0.04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1 x 10</a:t>
            </a:r>
            <a:r>
              <a:rPr lang="en-US" altLang="en-US" sz="2400" baseline="30000">
                <a:latin typeface="Courier New" panose="02070309020205020404" pitchFamily="49" charset="0"/>
              </a:rPr>
              <a:t>-1</a:t>
            </a:r>
            <a:r>
              <a:rPr lang="en-US" altLang="en-US" sz="2400">
                <a:latin typeface="Courier New" panose="02070309020205020404" pitchFamily="49" charset="0"/>
              </a:rPr>
              <a:t> = 0.1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 		3 x 10</a:t>
            </a:r>
            <a:r>
              <a:rPr lang="en-US" altLang="en-US" sz="2400" baseline="30000">
                <a:latin typeface="Courier New" panose="02070309020205020404" pitchFamily="49" charset="0"/>
              </a:rPr>
              <a:t>0</a:t>
            </a:r>
            <a:r>
              <a:rPr lang="en-US" altLang="en-US" sz="2400">
                <a:latin typeface="Courier New" panose="02070309020205020404" pitchFamily="49" charset="0"/>
              </a:rPr>
              <a:t>  = 3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           3.14</a:t>
            </a:r>
          </a:p>
        </p:txBody>
      </p:sp>
      <p:sp>
        <p:nvSpPr>
          <p:cNvPr id="36870" name="Line 6">
            <a:extLst>
              <a:ext uri="{FF2B5EF4-FFF2-40B4-BE49-F238E27FC236}">
                <a16:creationId xmlns:a16="http://schemas.microsoft.com/office/drawing/2014/main" id="{C774EF23-2686-4432-BEE4-D18A19F14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39624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848FC3D-DDAA-4696-AD44-28A3454995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Fractions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2164E92-92B0-42D0-B850-B7E68C3BF4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Binary to decimal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0936231C-52B5-41E1-98ED-F293BEE8B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805488"/>
            <a:ext cx="106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1800"/>
              <a:t>pp. 46-50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1E9E07E9-6272-4FA1-840B-AF59BF7BD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438400"/>
            <a:ext cx="6172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10.1011 =&gt; 	1 x 2</a:t>
            </a:r>
            <a:r>
              <a:rPr lang="en-US" altLang="en-US" sz="2400" baseline="30000">
                <a:latin typeface="Courier New" panose="02070309020205020404" pitchFamily="49" charset="0"/>
              </a:rPr>
              <a:t>-4</a:t>
            </a:r>
            <a:r>
              <a:rPr lang="en-US" altLang="en-US" sz="2400">
                <a:latin typeface="Courier New" panose="02070309020205020404" pitchFamily="49" charset="0"/>
              </a:rPr>
              <a:t> = 0.0625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	1 x 2</a:t>
            </a:r>
            <a:r>
              <a:rPr lang="en-US" altLang="en-US" sz="2400" baseline="30000">
                <a:latin typeface="Courier New" panose="02070309020205020404" pitchFamily="49" charset="0"/>
              </a:rPr>
              <a:t>-3</a:t>
            </a:r>
            <a:r>
              <a:rPr lang="en-US" altLang="en-US" sz="2400">
                <a:latin typeface="Courier New" panose="02070309020205020404" pitchFamily="49" charset="0"/>
              </a:rPr>
              <a:t> = 0.125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	0 x 2</a:t>
            </a:r>
            <a:r>
              <a:rPr lang="en-US" altLang="en-US" sz="2400" baseline="30000">
                <a:latin typeface="Courier New" panose="02070309020205020404" pitchFamily="49" charset="0"/>
              </a:rPr>
              <a:t>-2</a:t>
            </a:r>
            <a:r>
              <a:rPr lang="en-US" altLang="en-US" sz="2400">
                <a:latin typeface="Courier New" panose="02070309020205020404" pitchFamily="49" charset="0"/>
              </a:rPr>
              <a:t> = 0.0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	1 x 2</a:t>
            </a:r>
            <a:r>
              <a:rPr lang="en-US" altLang="en-US" sz="2400" baseline="30000">
                <a:latin typeface="Courier New" panose="02070309020205020404" pitchFamily="49" charset="0"/>
              </a:rPr>
              <a:t>-1</a:t>
            </a:r>
            <a:r>
              <a:rPr lang="en-US" altLang="en-US" sz="2400">
                <a:latin typeface="Courier New" panose="02070309020205020404" pitchFamily="49" charset="0"/>
              </a:rPr>
              <a:t> = 0.5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	0 x 2</a:t>
            </a:r>
            <a:r>
              <a:rPr lang="en-US" altLang="en-US" sz="2400" baseline="30000">
                <a:latin typeface="Courier New" panose="02070309020205020404" pitchFamily="49" charset="0"/>
              </a:rPr>
              <a:t>0 </a:t>
            </a:r>
            <a:r>
              <a:rPr lang="en-US" altLang="en-US" sz="2400">
                <a:latin typeface="Courier New" panose="02070309020205020404" pitchFamily="49" charset="0"/>
              </a:rPr>
              <a:t> = 0.0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	1 x 2</a:t>
            </a:r>
            <a:r>
              <a:rPr lang="en-US" altLang="en-US" sz="2400" baseline="30000">
                <a:latin typeface="Courier New" panose="02070309020205020404" pitchFamily="49" charset="0"/>
              </a:rPr>
              <a:t>1 </a:t>
            </a:r>
            <a:r>
              <a:rPr lang="en-US" altLang="en-US" sz="2400">
                <a:latin typeface="Courier New" panose="02070309020205020404" pitchFamily="49" charset="0"/>
              </a:rPr>
              <a:t> = 2.0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	         2.6875</a:t>
            </a:r>
          </a:p>
        </p:txBody>
      </p:sp>
      <p:sp>
        <p:nvSpPr>
          <p:cNvPr id="37894" name="Line 7">
            <a:extLst>
              <a:ext uri="{FF2B5EF4-FFF2-40B4-BE49-F238E27FC236}">
                <a16:creationId xmlns:a16="http://schemas.microsoft.com/office/drawing/2014/main" id="{3312D734-0C11-4288-89D3-77EBAB926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648200"/>
            <a:ext cx="121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7D01060-297B-45D6-BBC7-30388A2DD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Fractions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98B3742F-CC19-4587-AE7D-C6B0E5017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Decimal to binary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77B3AEA0-B24B-46CB-BAE8-E0ABCD79D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805488"/>
            <a:ext cx="106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1800"/>
              <a:t>p. 50</a:t>
            </a:r>
          </a:p>
        </p:txBody>
      </p:sp>
      <p:sp>
        <p:nvSpPr>
          <p:cNvPr id="38917" name="Text Box 5">
            <a:extLst>
              <a:ext uri="{FF2B5EF4-FFF2-40B4-BE49-F238E27FC236}">
                <a16:creationId xmlns:a16="http://schemas.microsoft.com/office/drawing/2014/main" id="{D421B0BF-126F-41C4-B420-114E11B296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133600"/>
            <a:ext cx="1485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3.14579</a:t>
            </a:r>
          </a:p>
        </p:txBody>
      </p:sp>
      <p:sp>
        <p:nvSpPr>
          <p:cNvPr id="38918" name="Text Box 7">
            <a:extLst>
              <a:ext uri="{FF2B5EF4-FFF2-40B4-BE49-F238E27FC236}">
                <a16:creationId xmlns:a16="http://schemas.microsoft.com/office/drawing/2014/main" id="{6BDFEDA0-F500-4228-9F0B-946D7988FC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1597025"/>
            <a:ext cx="1485900" cy="407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.14579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x     2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0.29158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x     2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0.58316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x     2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1.16632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x     2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0.33264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x     2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0.66528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x     2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1.33056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etc.</a:t>
            </a:r>
          </a:p>
        </p:txBody>
      </p:sp>
      <p:sp>
        <p:nvSpPr>
          <p:cNvPr id="38919" name="Line 8">
            <a:extLst>
              <a:ext uri="{FF2B5EF4-FFF2-40B4-BE49-F238E27FC236}">
                <a16:creationId xmlns:a16="http://schemas.microsoft.com/office/drawing/2014/main" id="{B4EAC546-E18D-43E5-BA85-9C5FC05C4FA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2162175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0" name="Line 9">
            <a:extLst>
              <a:ext uri="{FF2B5EF4-FFF2-40B4-BE49-F238E27FC236}">
                <a16:creationId xmlns:a16="http://schemas.microsoft.com/office/drawing/2014/main" id="{0239DC1E-3AAA-413B-A5FF-0D7DBB00FE6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2716213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1" name="Line 10">
            <a:extLst>
              <a:ext uri="{FF2B5EF4-FFF2-40B4-BE49-F238E27FC236}">
                <a16:creationId xmlns:a16="http://schemas.microsoft.com/office/drawing/2014/main" id="{813C8DC5-F970-4C18-B658-0AEBFAFDE4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3271838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2" name="Line 11">
            <a:extLst>
              <a:ext uri="{FF2B5EF4-FFF2-40B4-BE49-F238E27FC236}">
                <a16:creationId xmlns:a16="http://schemas.microsoft.com/office/drawing/2014/main" id="{31C3AFCA-DC2A-43DA-92A3-5EAD4C0834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3825875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3" name="Line 12">
            <a:extLst>
              <a:ext uri="{FF2B5EF4-FFF2-40B4-BE49-F238E27FC236}">
                <a16:creationId xmlns:a16="http://schemas.microsoft.com/office/drawing/2014/main" id="{95972BA0-5E66-49CC-81A8-E231FBC48D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43815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4" name="Line 13">
            <a:extLst>
              <a:ext uri="{FF2B5EF4-FFF2-40B4-BE49-F238E27FC236}">
                <a16:creationId xmlns:a16="http://schemas.microsoft.com/office/drawing/2014/main" id="{A22F807F-6A18-4187-BD02-65DBE7F9442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7900" y="4937125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5" name="Line 14">
            <a:extLst>
              <a:ext uri="{FF2B5EF4-FFF2-40B4-BE49-F238E27FC236}">
                <a16:creationId xmlns:a16="http://schemas.microsoft.com/office/drawing/2014/main" id="{B9DAB42A-73C9-42D0-BD8D-AF02EF0D6F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514600"/>
            <a:ext cx="9144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6" name="Line 15">
            <a:extLst>
              <a:ext uri="{FF2B5EF4-FFF2-40B4-BE49-F238E27FC236}">
                <a16:creationId xmlns:a16="http://schemas.microsoft.com/office/drawing/2014/main" id="{5D10981D-A62F-4C35-9CCC-651740DFB8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514600"/>
            <a:ext cx="2286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7" name="Freeform 16">
            <a:extLst>
              <a:ext uri="{FF2B5EF4-FFF2-40B4-BE49-F238E27FC236}">
                <a16:creationId xmlns:a16="http://schemas.microsoft.com/office/drawing/2014/main" id="{E022524C-0048-4183-94DB-E62DA76DE509}"/>
              </a:ext>
            </a:extLst>
          </p:cNvPr>
          <p:cNvSpPr>
            <a:spLocks/>
          </p:cNvSpPr>
          <p:nvPr/>
        </p:nvSpPr>
        <p:spPr bwMode="auto">
          <a:xfrm>
            <a:off x="2590800" y="1752600"/>
            <a:ext cx="3429000" cy="609600"/>
          </a:xfrm>
          <a:custGeom>
            <a:avLst/>
            <a:gdLst>
              <a:gd name="T0" fmla="*/ 0 w 2160"/>
              <a:gd name="T1" fmla="*/ 2147483646 h 384"/>
              <a:gd name="T2" fmla="*/ 2147483646 w 2160"/>
              <a:gd name="T3" fmla="*/ 2147483646 h 384"/>
              <a:gd name="T4" fmla="*/ 2147483646 w 2160"/>
              <a:gd name="T5" fmla="*/ 0 h 384"/>
              <a:gd name="T6" fmla="*/ 2147483646 w 2160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" h="384">
                <a:moveTo>
                  <a:pt x="0" y="384"/>
                </a:moveTo>
                <a:lnTo>
                  <a:pt x="1440" y="384"/>
                </a:lnTo>
                <a:lnTo>
                  <a:pt x="1632" y="0"/>
                </a:lnTo>
                <a:lnTo>
                  <a:pt x="2160" y="0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28" name="Text Box 17">
            <a:extLst>
              <a:ext uri="{FF2B5EF4-FFF2-40B4-BE49-F238E27FC236}">
                <a16:creationId xmlns:a16="http://schemas.microsoft.com/office/drawing/2014/main" id="{4BD6CE85-5CC8-4548-B4E9-963B6CAFB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816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11.001001...</a:t>
            </a:r>
          </a:p>
        </p:txBody>
      </p:sp>
      <p:sp>
        <p:nvSpPr>
          <p:cNvPr id="38929" name="Line 18">
            <a:extLst>
              <a:ext uri="{FF2B5EF4-FFF2-40B4-BE49-F238E27FC236}">
                <a16:creationId xmlns:a16="http://schemas.microsoft.com/office/drawing/2014/main" id="{8FAA644D-618C-4891-99E8-178B14BFDF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590800"/>
            <a:ext cx="0" cy="2590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30" name="Freeform 19">
            <a:extLst>
              <a:ext uri="{FF2B5EF4-FFF2-40B4-BE49-F238E27FC236}">
                <a16:creationId xmlns:a16="http://schemas.microsoft.com/office/drawing/2014/main" id="{FFCC0328-CE59-4DE7-9185-8AF4D6D946C0}"/>
              </a:ext>
            </a:extLst>
          </p:cNvPr>
          <p:cNvSpPr>
            <a:spLocks/>
          </p:cNvSpPr>
          <p:nvPr/>
        </p:nvSpPr>
        <p:spPr bwMode="auto">
          <a:xfrm>
            <a:off x="1676400" y="2286000"/>
            <a:ext cx="4343400" cy="2895600"/>
          </a:xfrm>
          <a:custGeom>
            <a:avLst/>
            <a:gdLst>
              <a:gd name="T0" fmla="*/ 2147483646 w 2736"/>
              <a:gd name="T1" fmla="*/ 0 h 1824"/>
              <a:gd name="T2" fmla="*/ 2147483646 w 2736"/>
              <a:gd name="T3" fmla="*/ 0 h 1824"/>
              <a:gd name="T4" fmla="*/ 2147483646 w 2736"/>
              <a:gd name="T5" fmla="*/ 2147483646 h 1824"/>
              <a:gd name="T6" fmla="*/ 0 w 2736"/>
              <a:gd name="T7" fmla="*/ 2147483646 h 1824"/>
              <a:gd name="T8" fmla="*/ 0 w 2736"/>
              <a:gd name="T9" fmla="*/ 2147483646 h 18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36" h="1824">
                <a:moveTo>
                  <a:pt x="2736" y="0"/>
                </a:moveTo>
                <a:lnTo>
                  <a:pt x="2304" y="0"/>
                </a:lnTo>
                <a:lnTo>
                  <a:pt x="2064" y="432"/>
                </a:lnTo>
                <a:lnTo>
                  <a:pt x="0" y="432"/>
                </a:lnTo>
                <a:lnTo>
                  <a:pt x="0" y="1824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931" name="Rectangle 20">
            <a:extLst>
              <a:ext uri="{FF2B5EF4-FFF2-40B4-BE49-F238E27FC236}">
                <a16:creationId xmlns:a16="http://schemas.microsoft.com/office/drawing/2014/main" id="{63FAB6CA-743A-4DA6-8C82-C87EC73F4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525" y="2209800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32" name="Rectangle 21">
            <a:extLst>
              <a:ext uri="{FF2B5EF4-FFF2-40B4-BE49-F238E27FC236}">
                <a16:creationId xmlns:a16="http://schemas.microsoft.com/office/drawing/2014/main" id="{F6F49874-65D2-43E9-96AD-0AF5B400D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525" y="2759075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33" name="Rectangle 22">
            <a:extLst>
              <a:ext uri="{FF2B5EF4-FFF2-40B4-BE49-F238E27FC236}">
                <a16:creationId xmlns:a16="http://schemas.microsoft.com/office/drawing/2014/main" id="{FBD4F1BC-2815-4E73-9B4F-BC436C340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8700" y="3314700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34" name="Rectangle 23">
            <a:extLst>
              <a:ext uri="{FF2B5EF4-FFF2-40B4-BE49-F238E27FC236}">
                <a16:creationId xmlns:a16="http://schemas.microsoft.com/office/drawing/2014/main" id="{8723B53E-70FC-47ED-BCA2-D99812562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350" y="3857625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35" name="Rectangle 24">
            <a:extLst>
              <a:ext uri="{FF2B5EF4-FFF2-40B4-BE49-F238E27FC236}">
                <a16:creationId xmlns:a16="http://schemas.microsoft.com/office/drawing/2014/main" id="{F86B1FD2-BEAA-4E76-BEC3-D631F6AF8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350" y="4406900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36" name="Rectangle 25">
            <a:extLst>
              <a:ext uri="{FF2B5EF4-FFF2-40B4-BE49-F238E27FC236}">
                <a16:creationId xmlns:a16="http://schemas.microsoft.com/office/drawing/2014/main" id="{B007B3B8-BF71-4C51-ACB3-06B9E1F9B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350" y="4959350"/>
            <a:ext cx="152400" cy="2286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8937" name="Freeform 26">
            <a:extLst>
              <a:ext uri="{FF2B5EF4-FFF2-40B4-BE49-F238E27FC236}">
                <a16:creationId xmlns:a16="http://schemas.microsoft.com/office/drawing/2014/main" id="{A1D3D43B-77C5-46C8-9F52-0DEA333C8F2C}"/>
              </a:ext>
            </a:extLst>
          </p:cNvPr>
          <p:cNvSpPr>
            <a:spLocks/>
          </p:cNvSpPr>
          <p:nvPr/>
        </p:nvSpPr>
        <p:spPr bwMode="auto">
          <a:xfrm>
            <a:off x="2587625" y="4572000"/>
            <a:ext cx="3352800" cy="609600"/>
          </a:xfrm>
          <a:custGeom>
            <a:avLst/>
            <a:gdLst>
              <a:gd name="T0" fmla="*/ 2147483646 w 2112"/>
              <a:gd name="T1" fmla="*/ 2147483646 h 384"/>
              <a:gd name="T2" fmla="*/ 2147483646 w 2112"/>
              <a:gd name="T3" fmla="*/ 2147483646 h 384"/>
              <a:gd name="T4" fmla="*/ 2147483646 w 2112"/>
              <a:gd name="T5" fmla="*/ 0 h 384"/>
              <a:gd name="T6" fmla="*/ 0 w 2112"/>
              <a:gd name="T7" fmla="*/ 0 h 384"/>
              <a:gd name="T8" fmla="*/ 0 w 2112"/>
              <a:gd name="T9" fmla="*/ 2147483646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12" h="384">
                <a:moveTo>
                  <a:pt x="2112" y="336"/>
                </a:moveTo>
                <a:lnTo>
                  <a:pt x="1776" y="336"/>
                </a:lnTo>
                <a:lnTo>
                  <a:pt x="1392" y="0"/>
                </a:lnTo>
                <a:lnTo>
                  <a:pt x="0" y="0"/>
                </a:lnTo>
                <a:lnTo>
                  <a:pt x="0" y="384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5AF210A-09B2-4B83-BE9B-96FA4EEBB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 – Convert ...</a:t>
            </a:r>
          </a:p>
        </p:txBody>
      </p:sp>
      <p:grpSp>
        <p:nvGrpSpPr>
          <p:cNvPr id="39939" name="Group 3">
            <a:extLst>
              <a:ext uri="{FF2B5EF4-FFF2-40B4-BE49-F238E27FC236}">
                <a16:creationId xmlns:a16="http://schemas.microsoft.com/office/drawing/2014/main" id="{F5ADA0A1-D87B-4134-9342-E77AF1BA6926}"/>
              </a:ext>
            </a:extLst>
          </p:cNvPr>
          <p:cNvGrpSpPr>
            <a:grpSpLocks/>
          </p:cNvGrpSpPr>
          <p:nvPr/>
        </p:nvGrpSpPr>
        <p:grpSpPr bwMode="auto">
          <a:xfrm>
            <a:off x="3130550" y="4953000"/>
            <a:ext cx="2965450" cy="457200"/>
            <a:chOff x="1972" y="3242"/>
            <a:chExt cx="1868" cy="288"/>
          </a:xfrm>
        </p:grpSpPr>
        <p:sp>
          <p:nvSpPr>
            <p:cNvPr id="39974" name="Text Box 4">
              <a:extLst>
                <a:ext uri="{FF2B5EF4-FFF2-40B4-BE49-F238E27FC236}">
                  <a16:creationId xmlns:a16="http://schemas.microsoft.com/office/drawing/2014/main" id="{937618C7-C99E-4B28-8095-CEBE4CA02F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2" y="3242"/>
              <a:ext cx="18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66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Don’t use a calculator!</a:t>
              </a:r>
            </a:p>
          </p:txBody>
        </p:sp>
        <p:sp>
          <p:nvSpPr>
            <p:cNvPr id="39975" name="Line 5">
              <a:extLst>
                <a:ext uri="{FF2B5EF4-FFF2-40B4-BE49-F238E27FC236}">
                  <a16:creationId xmlns:a16="http://schemas.microsoft.com/office/drawing/2014/main" id="{195FCCCA-7296-4894-875A-96A1FDBACA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3504"/>
              <a:ext cx="1776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aphicFrame>
        <p:nvGraphicFramePr>
          <p:cNvPr id="186406" name="Group 38">
            <a:extLst>
              <a:ext uri="{FF2B5EF4-FFF2-40B4-BE49-F238E27FC236}">
                <a16:creationId xmlns:a16="http://schemas.microsoft.com/office/drawing/2014/main" id="{C84CF8FA-DEE9-4768-BA3B-B0BF6D8B0782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1600200"/>
          <a:ext cx="8153400" cy="3175000"/>
        </p:xfrm>
        <a:graphic>
          <a:graphicData uri="http://schemas.openxmlformats.org/drawingml/2006/table">
            <a:tbl>
              <a:tblPr/>
              <a:tblGrid>
                <a:gridCol w="199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101.1101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9972" name="AutoShape 7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6A5E3C1-DDBD-44F4-883C-35374D607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5562600"/>
            <a:ext cx="1765300" cy="530225"/>
          </a:xfrm>
          <a:prstGeom prst="actionButtonBlank">
            <a:avLst/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Skip answer</a:t>
            </a:r>
          </a:p>
        </p:txBody>
      </p:sp>
      <p:sp>
        <p:nvSpPr>
          <p:cNvPr id="39973" name="AutoShape 7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36C17E78-F438-4A89-BC52-C85ED8990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5565775"/>
            <a:ext cx="1212850" cy="530225"/>
          </a:xfrm>
          <a:prstGeom prst="actionButtonBlank">
            <a:avLst/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Answer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F9CD431-7D73-4DC5-9D14-6848A75B4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 – Convert …</a:t>
            </a:r>
          </a:p>
        </p:txBody>
      </p:sp>
      <p:graphicFrame>
        <p:nvGraphicFramePr>
          <p:cNvPr id="187439" name="Group 47">
            <a:extLst>
              <a:ext uri="{FF2B5EF4-FFF2-40B4-BE49-F238E27FC236}">
                <a16:creationId xmlns:a16="http://schemas.microsoft.com/office/drawing/2014/main" id="{BF1BD12B-569D-4A02-AA2E-99349853AF58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1600200"/>
          <a:ext cx="8153400" cy="3175000"/>
        </p:xfrm>
        <a:graphic>
          <a:graphicData uri="http://schemas.openxmlformats.org/drawingml/2006/table">
            <a:tbl>
              <a:tblPr/>
              <a:tblGrid>
                <a:gridCol w="199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11101.110011…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35.63…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1D.CC…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101.1101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3.109375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11.000111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12.5078125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1100.10000010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14.404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0995" name="AutoShape 48">
            <a:extLst>
              <a:ext uri="{FF2B5EF4-FFF2-40B4-BE49-F238E27FC236}">
                <a16:creationId xmlns:a16="http://schemas.microsoft.com/office/drawing/2014/main" id="{CF8F775B-497E-4A57-B089-1949A6542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05400"/>
            <a:ext cx="762000" cy="762000"/>
          </a:xfrm>
          <a:prstGeom prst="smileyFace">
            <a:avLst>
              <a:gd name="adj" fmla="val 4653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96" name="AutoShape 51">
            <a:extLst>
              <a:ext uri="{FF2B5EF4-FFF2-40B4-BE49-F238E27FC236}">
                <a16:creationId xmlns:a16="http://schemas.microsoft.com/office/drawing/2014/main" id="{4C4617F7-2905-4345-8D2D-A14F83827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" y="893763"/>
            <a:ext cx="8699500" cy="32543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Answer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4662BA7-DFAE-4DEA-B0C4-15C221B39D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Exercise – Convert …</a:t>
            </a:r>
          </a:p>
        </p:txBody>
      </p:sp>
      <p:sp>
        <p:nvSpPr>
          <p:cNvPr id="41987" name="Subtitle 1">
            <a:extLst>
              <a:ext uri="{FF2B5EF4-FFF2-40B4-BE49-F238E27FC236}">
                <a16:creationId xmlns:a16="http://schemas.microsoft.com/office/drawing/2014/main" id="{9126ED83-EE74-4F55-95BB-30AB2487053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7300" y="4906963"/>
            <a:ext cx="6858000" cy="1655762"/>
          </a:xfrm>
        </p:spPr>
        <p:txBody>
          <a:bodyPr/>
          <a:lstStyle/>
          <a:p>
            <a:pPr algn="l"/>
            <a:r>
              <a:rPr lang="en-US" altLang="en-US"/>
              <a:t>0.8*2=1.6          1</a:t>
            </a:r>
          </a:p>
          <a:p>
            <a:pPr algn="l"/>
            <a:r>
              <a:rPr lang="en-US" altLang="en-US"/>
              <a:t>0.6*2=1.2          1</a:t>
            </a:r>
          </a:p>
          <a:p>
            <a:pPr algn="l"/>
            <a:r>
              <a:rPr lang="en-US" altLang="en-US"/>
              <a:t>0.2*2=0.4          0</a:t>
            </a:r>
          </a:p>
          <a:p>
            <a:pPr algn="l"/>
            <a:r>
              <a:rPr lang="en-US" altLang="en-US"/>
              <a:t>0.4*2=0.8          0   </a:t>
            </a:r>
          </a:p>
          <a:p>
            <a:endParaRPr lang="en-US" altLang="en-US"/>
          </a:p>
          <a:p>
            <a:endParaRPr lang="en-US" altLang="en-US"/>
          </a:p>
          <a:p>
            <a:endParaRPr lang="en-IN" altLang="en-US"/>
          </a:p>
        </p:txBody>
      </p:sp>
      <p:graphicFrame>
        <p:nvGraphicFramePr>
          <p:cNvPr id="187439" name="Group 47">
            <a:extLst>
              <a:ext uri="{FF2B5EF4-FFF2-40B4-BE49-F238E27FC236}">
                <a16:creationId xmlns:a16="http://schemas.microsoft.com/office/drawing/2014/main" id="{9073DB10-03E5-4EA5-8320-977E36B4E666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1600200"/>
          <a:ext cx="8153400" cy="3175000"/>
        </p:xfrm>
        <a:graphic>
          <a:graphicData uri="http://schemas.openxmlformats.org/drawingml/2006/table">
            <a:tbl>
              <a:tblPr/>
              <a:tblGrid>
                <a:gridCol w="199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11101.110011…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35.63…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1D.CC…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101.1101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3.109375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11.000111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12.5078125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1100.10000010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14.404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2020" name="AutoShape 51">
            <a:extLst>
              <a:ext uri="{FF2B5EF4-FFF2-40B4-BE49-F238E27FC236}">
                <a16:creationId xmlns:a16="http://schemas.microsoft.com/office/drawing/2014/main" id="{44A7B734-3AB2-45CC-B0E9-809B48C5C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" y="893763"/>
            <a:ext cx="8699500" cy="32543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Answer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1E1922BE-EE25-48FA-831B-6D644AC030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Exercise – Convert …</a:t>
            </a:r>
          </a:p>
        </p:txBody>
      </p:sp>
      <p:sp>
        <p:nvSpPr>
          <p:cNvPr id="43011" name="Subtitle 1">
            <a:extLst>
              <a:ext uri="{FF2B5EF4-FFF2-40B4-BE49-F238E27FC236}">
                <a16:creationId xmlns:a16="http://schemas.microsoft.com/office/drawing/2014/main" id="{96EDD5A2-A7DF-40BF-A17E-EAC4851F1A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5029200"/>
            <a:ext cx="6858000" cy="1655763"/>
          </a:xfrm>
        </p:spPr>
        <p:txBody>
          <a:bodyPr/>
          <a:lstStyle/>
          <a:p>
            <a:pPr algn="l"/>
            <a:r>
              <a:rPr lang="en-US" altLang="en-US"/>
              <a:t>.1101</a:t>
            </a:r>
          </a:p>
          <a:p>
            <a:pPr algn="l"/>
            <a:r>
              <a:rPr lang="en-US" altLang="en-US"/>
              <a:t>=1*2</a:t>
            </a:r>
            <a:r>
              <a:rPr lang="en-US" altLang="en-US" baseline="30000"/>
              <a:t>-1</a:t>
            </a:r>
            <a:r>
              <a:rPr lang="en-US" altLang="en-US"/>
              <a:t>+ 1*2</a:t>
            </a:r>
            <a:r>
              <a:rPr lang="en-US" altLang="en-US" baseline="30000"/>
              <a:t>-2</a:t>
            </a:r>
            <a:r>
              <a:rPr lang="en-US" altLang="en-US"/>
              <a:t>+ 0*2</a:t>
            </a:r>
            <a:r>
              <a:rPr lang="en-US" altLang="en-US" baseline="30000"/>
              <a:t>-3</a:t>
            </a:r>
            <a:r>
              <a:rPr lang="en-US" altLang="en-US"/>
              <a:t>+ 1*2</a:t>
            </a:r>
            <a:r>
              <a:rPr lang="en-US" altLang="en-US" baseline="30000"/>
              <a:t>-4  </a:t>
            </a:r>
          </a:p>
          <a:p>
            <a:pPr algn="l"/>
            <a:r>
              <a:rPr lang="en-US" altLang="en-US" baseline="30000"/>
              <a:t>= 0.5+0.25+0+0.125</a:t>
            </a:r>
          </a:p>
          <a:p>
            <a:pPr algn="l"/>
            <a:r>
              <a:rPr lang="en-US" altLang="en-US" baseline="30000"/>
              <a:t>=0.8125</a:t>
            </a:r>
          </a:p>
          <a:p>
            <a:pPr algn="l"/>
            <a:endParaRPr lang="en-US" altLang="en-US" baseline="30000"/>
          </a:p>
          <a:p>
            <a:pPr algn="l"/>
            <a:r>
              <a:rPr lang="en-US" altLang="en-US" baseline="30000"/>
              <a:t>  </a:t>
            </a:r>
          </a:p>
          <a:p>
            <a:pPr algn="l"/>
            <a:r>
              <a:rPr lang="en-US" altLang="en-US" baseline="30000"/>
              <a:t>  </a:t>
            </a:r>
          </a:p>
          <a:p>
            <a:endParaRPr lang="en-US" altLang="en-US"/>
          </a:p>
          <a:p>
            <a:endParaRPr lang="en-IN" altLang="en-US"/>
          </a:p>
        </p:txBody>
      </p:sp>
      <p:graphicFrame>
        <p:nvGraphicFramePr>
          <p:cNvPr id="187439" name="Group 47">
            <a:extLst>
              <a:ext uri="{FF2B5EF4-FFF2-40B4-BE49-F238E27FC236}">
                <a16:creationId xmlns:a16="http://schemas.microsoft.com/office/drawing/2014/main" id="{C7231698-05E0-4FAB-AB4B-571E955177FA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1600200"/>
          <a:ext cx="8153400" cy="3175000"/>
        </p:xfrm>
        <a:graphic>
          <a:graphicData uri="http://schemas.openxmlformats.org/drawingml/2006/table">
            <a:tbl>
              <a:tblPr/>
              <a:tblGrid>
                <a:gridCol w="199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11101.110011…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35.63…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1D.CC…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101.1101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3.109375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11.000111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12.5078125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1100.10000010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14.404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044" name="AutoShape 51">
            <a:extLst>
              <a:ext uri="{FF2B5EF4-FFF2-40B4-BE49-F238E27FC236}">
                <a16:creationId xmlns:a16="http://schemas.microsoft.com/office/drawing/2014/main" id="{AEBC8278-EFA7-4F57-A242-27170A076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" y="893763"/>
            <a:ext cx="8699500" cy="32543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Answer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A91A177-4EE7-42E5-8A91-B002E896B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Quantities/Counting (2 of 3) </a:t>
            </a:r>
          </a:p>
        </p:txBody>
      </p:sp>
      <p:graphicFrame>
        <p:nvGraphicFramePr>
          <p:cNvPr id="120890" name="Group 58">
            <a:extLst>
              <a:ext uri="{FF2B5EF4-FFF2-40B4-BE49-F238E27FC236}">
                <a16:creationId xmlns:a16="http://schemas.microsoft.com/office/drawing/2014/main" id="{C725A052-8AAE-4E1A-8BF3-CBD9E3EAA2DB}"/>
              </a:ext>
            </a:extLst>
          </p:cNvPr>
          <p:cNvGraphicFramePr>
            <a:graphicFrameLocks noGrp="1"/>
          </p:cNvGraphicFramePr>
          <p:nvPr/>
        </p:nvGraphicFramePr>
        <p:xfrm>
          <a:off x="2209800" y="1371600"/>
          <a:ext cx="4724400" cy="455301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6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17A9BB88-869F-411C-AB1C-E20C0F7F2F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Exercise – Convert …</a:t>
            </a:r>
          </a:p>
        </p:txBody>
      </p:sp>
      <p:sp>
        <p:nvSpPr>
          <p:cNvPr id="44035" name="Subtitle 1">
            <a:extLst>
              <a:ext uri="{FF2B5EF4-FFF2-40B4-BE49-F238E27FC236}">
                <a16:creationId xmlns:a16="http://schemas.microsoft.com/office/drawing/2014/main" id="{D6EDA522-C03E-4F8A-9486-6D113FAE269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5029200"/>
            <a:ext cx="6858000" cy="1655763"/>
          </a:xfrm>
        </p:spPr>
        <p:txBody>
          <a:bodyPr/>
          <a:lstStyle/>
          <a:p>
            <a:pPr algn="l"/>
            <a:r>
              <a:rPr lang="en-US" altLang="en-US"/>
              <a:t>.07</a:t>
            </a:r>
          </a:p>
          <a:p>
            <a:pPr algn="l"/>
            <a:r>
              <a:rPr lang="en-US" altLang="en-US"/>
              <a:t>=0*8</a:t>
            </a:r>
            <a:r>
              <a:rPr lang="en-US" altLang="en-US" baseline="30000"/>
              <a:t>-1</a:t>
            </a:r>
            <a:r>
              <a:rPr lang="en-US" altLang="en-US"/>
              <a:t>+ 7*8</a:t>
            </a:r>
            <a:r>
              <a:rPr lang="en-US" altLang="en-US" baseline="30000"/>
              <a:t>-2</a:t>
            </a:r>
          </a:p>
          <a:p>
            <a:pPr algn="l"/>
            <a:r>
              <a:rPr lang="en-US" altLang="en-US" baseline="30000"/>
              <a:t>= 0+0.109375</a:t>
            </a:r>
          </a:p>
          <a:p>
            <a:pPr algn="l"/>
            <a:r>
              <a:rPr lang="en-US" altLang="en-US" baseline="30000"/>
              <a:t>=0.109375</a:t>
            </a:r>
          </a:p>
          <a:p>
            <a:pPr algn="l"/>
            <a:endParaRPr lang="en-US" altLang="en-US" baseline="30000"/>
          </a:p>
          <a:p>
            <a:pPr algn="l"/>
            <a:r>
              <a:rPr lang="en-US" altLang="en-US" baseline="30000"/>
              <a:t>  </a:t>
            </a:r>
          </a:p>
          <a:p>
            <a:pPr algn="l"/>
            <a:r>
              <a:rPr lang="en-US" altLang="en-US" baseline="30000"/>
              <a:t>  </a:t>
            </a:r>
          </a:p>
          <a:p>
            <a:endParaRPr lang="en-US" altLang="en-US"/>
          </a:p>
          <a:p>
            <a:endParaRPr lang="en-IN" altLang="en-US"/>
          </a:p>
        </p:txBody>
      </p:sp>
      <p:graphicFrame>
        <p:nvGraphicFramePr>
          <p:cNvPr id="187439" name="Group 47">
            <a:extLst>
              <a:ext uri="{FF2B5EF4-FFF2-40B4-BE49-F238E27FC236}">
                <a16:creationId xmlns:a16="http://schemas.microsoft.com/office/drawing/2014/main" id="{771E6E28-8484-4A36-B519-50076F7AC0DC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1600200"/>
          <a:ext cx="8153400" cy="3175000"/>
        </p:xfrm>
        <a:graphic>
          <a:graphicData uri="http://schemas.openxmlformats.org/drawingml/2006/table">
            <a:tbl>
              <a:tblPr/>
              <a:tblGrid>
                <a:gridCol w="199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11101.110011…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35.63…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1D.CC…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101.1101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3.109375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11.000111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12.5078125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1100.10000010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14.404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4068" name="AutoShape 51">
            <a:extLst>
              <a:ext uri="{FF2B5EF4-FFF2-40B4-BE49-F238E27FC236}">
                <a16:creationId xmlns:a16="http://schemas.microsoft.com/office/drawing/2014/main" id="{A2E43E21-B99F-401F-B9D3-7E4DC9780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" y="893763"/>
            <a:ext cx="8699500" cy="32543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Answer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A9AA468-3863-43F2-8836-752E3B3FE9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Exercise – Convert …</a:t>
            </a:r>
          </a:p>
        </p:txBody>
      </p:sp>
      <p:sp>
        <p:nvSpPr>
          <p:cNvPr id="45059" name="Subtitle 1">
            <a:extLst>
              <a:ext uri="{FF2B5EF4-FFF2-40B4-BE49-F238E27FC236}">
                <a16:creationId xmlns:a16="http://schemas.microsoft.com/office/drawing/2014/main" id="{0721068E-9CEE-4416-BEB9-4AD729BD34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5029200"/>
            <a:ext cx="6858000" cy="1655763"/>
          </a:xfrm>
        </p:spPr>
        <p:txBody>
          <a:bodyPr/>
          <a:lstStyle/>
          <a:p>
            <a:pPr algn="l"/>
            <a:r>
              <a:rPr lang="en-US" altLang="en-US"/>
              <a:t>.82</a:t>
            </a:r>
          </a:p>
          <a:p>
            <a:pPr algn="l"/>
            <a:r>
              <a:rPr lang="en-US" altLang="en-US"/>
              <a:t>=8*16</a:t>
            </a:r>
            <a:r>
              <a:rPr lang="en-US" altLang="en-US" baseline="30000"/>
              <a:t>-1</a:t>
            </a:r>
            <a:r>
              <a:rPr lang="en-US" altLang="en-US"/>
              <a:t>+ 2*16</a:t>
            </a:r>
            <a:r>
              <a:rPr lang="en-US" altLang="en-US" baseline="30000"/>
              <a:t>-2  </a:t>
            </a:r>
          </a:p>
          <a:p>
            <a:pPr algn="l"/>
            <a:r>
              <a:rPr lang="en-US" altLang="en-US" baseline="30000"/>
              <a:t>= 0.5+0.078125</a:t>
            </a:r>
          </a:p>
          <a:p>
            <a:pPr algn="l"/>
            <a:r>
              <a:rPr lang="en-US" altLang="en-US" baseline="30000"/>
              <a:t>=0.5078125</a:t>
            </a:r>
          </a:p>
          <a:p>
            <a:pPr algn="l"/>
            <a:endParaRPr lang="en-US" altLang="en-US" baseline="30000"/>
          </a:p>
          <a:p>
            <a:pPr algn="l"/>
            <a:r>
              <a:rPr lang="en-US" altLang="en-US" baseline="30000"/>
              <a:t>  </a:t>
            </a:r>
          </a:p>
          <a:p>
            <a:pPr algn="l"/>
            <a:r>
              <a:rPr lang="en-US" altLang="en-US" baseline="30000"/>
              <a:t>  </a:t>
            </a:r>
          </a:p>
          <a:p>
            <a:endParaRPr lang="en-US" altLang="en-US"/>
          </a:p>
          <a:p>
            <a:endParaRPr lang="en-IN" altLang="en-US"/>
          </a:p>
        </p:txBody>
      </p:sp>
      <p:graphicFrame>
        <p:nvGraphicFramePr>
          <p:cNvPr id="187439" name="Group 47">
            <a:extLst>
              <a:ext uri="{FF2B5EF4-FFF2-40B4-BE49-F238E27FC236}">
                <a16:creationId xmlns:a16="http://schemas.microsoft.com/office/drawing/2014/main" id="{BA1A315A-E53E-4675-89B1-71F78BCC5779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1600200"/>
          <a:ext cx="8153400" cy="3175000"/>
        </p:xfrm>
        <a:graphic>
          <a:graphicData uri="http://schemas.openxmlformats.org/drawingml/2006/table">
            <a:tbl>
              <a:tblPr/>
              <a:tblGrid>
                <a:gridCol w="199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2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41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11101.110011…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35.63…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1D.CC…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101.1101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5.D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3.109375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11.000111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3.1C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12.5078125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1100.10000010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14.404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092" name="AutoShape 51">
            <a:extLst>
              <a:ext uri="{FF2B5EF4-FFF2-40B4-BE49-F238E27FC236}">
                <a16:creationId xmlns:a16="http://schemas.microsoft.com/office/drawing/2014/main" id="{6B53AB39-9A88-4FE3-9BDC-16685884E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50" y="893763"/>
            <a:ext cx="8699500" cy="325437"/>
          </a:xfrm>
          <a:prstGeom prst="roundRect">
            <a:avLst>
              <a:gd name="adj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Answer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872D7F3-6959-4B31-BD7D-9328FF115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Powers (1 of 2)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382DEAB-7B14-462C-9FAD-F7093A61D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Base 10</a:t>
            </a:r>
          </a:p>
        </p:txBody>
      </p:sp>
      <p:graphicFrame>
        <p:nvGraphicFramePr>
          <p:cNvPr id="171087" name="Group 79">
            <a:extLst>
              <a:ext uri="{FF2B5EF4-FFF2-40B4-BE49-F238E27FC236}">
                <a16:creationId xmlns:a16="http://schemas.microsoft.com/office/drawing/2014/main" id="{7B44B5AA-20AC-4BFF-810C-132762714811}"/>
              </a:ext>
            </a:extLst>
          </p:cNvPr>
          <p:cNvGraphicFramePr>
            <a:graphicFrameLocks noGrp="1"/>
          </p:cNvGraphicFramePr>
          <p:nvPr/>
        </p:nvGraphicFramePr>
        <p:xfrm>
          <a:off x="2819400" y="1828800"/>
          <a:ext cx="3505200" cy="4038603"/>
        </p:xfrm>
        <a:graphic>
          <a:graphicData uri="http://schemas.openxmlformats.org/drawingml/2006/table">
            <a:tbl>
              <a:tblPr/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4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6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Power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Preface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Symbol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pico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-9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nano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micro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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-3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milli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kilo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mega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giga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tera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71189" name="Group 181">
            <a:extLst>
              <a:ext uri="{FF2B5EF4-FFF2-40B4-BE49-F238E27FC236}">
                <a16:creationId xmlns:a16="http://schemas.microsoft.com/office/drawing/2014/main" id="{FA7B8198-0992-4EAA-A837-107194256A60}"/>
              </a:ext>
            </a:extLst>
          </p:cNvPr>
          <p:cNvGraphicFramePr>
            <a:graphicFrameLocks noGrp="1"/>
          </p:cNvGraphicFramePr>
          <p:nvPr/>
        </p:nvGraphicFramePr>
        <p:xfrm>
          <a:off x="6324600" y="1828800"/>
          <a:ext cx="1752600" cy="4038603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Value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.000000000001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.000000001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.000001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.001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1000000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1000000000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1000000000000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4F7411B-54C7-4219-9F18-C9F83E95C8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Common Powers (2 of 2)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FE635E2-34D8-41C9-9B4A-900D2F5AC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Base 2</a:t>
            </a:r>
          </a:p>
        </p:txBody>
      </p:sp>
      <p:graphicFrame>
        <p:nvGraphicFramePr>
          <p:cNvPr id="172102" name="Group 70">
            <a:extLst>
              <a:ext uri="{FF2B5EF4-FFF2-40B4-BE49-F238E27FC236}">
                <a16:creationId xmlns:a16="http://schemas.microsoft.com/office/drawing/2014/main" id="{75B5C039-406D-421F-B829-DD5F35D27AE4}"/>
              </a:ext>
            </a:extLst>
          </p:cNvPr>
          <p:cNvGraphicFramePr>
            <a:graphicFrameLocks noGrp="1"/>
          </p:cNvGraphicFramePr>
          <p:nvPr/>
        </p:nvGraphicFramePr>
        <p:xfrm>
          <a:off x="2781300" y="1828800"/>
          <a:ext cx="3543300" cy="1828801"/>
        </p:xfrm>
        <a:graphic>
          <a:graphicData uri="http://schemas.openxmlformats.org/drawingml/2006/table">
            <a:tbl>
              <a:tblPr/>
              <a:tblGrid>
                <a:gridCol w="808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Power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Preface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Symbol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kilo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mega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en-US" sz="17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Giga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72141" name="Group 109">
            <a:extLst>
              <a:ext uri="{FF2B5EF4-FFF2-40B4-BE49-F238E27FC236}">
                <a16:creationId xmlns:a16="http://schemas.microsoft.com/office/drawing/2014/main" id="{885CFE65-E8BB-4522-A35D-2BE673E28CAD}"/>
              </a:ext>
            </a:extLst>
          </p:cNvPr>
          <p:cNvGraphicFramePr>
            <a:graphicFrameLocks noGrp="1"/>
          </p:cNvGraphicFramePr>
          <p:nvPr/>
        </p:nvGraphicFramePr>
        <p:xfrm>
          <a:off x="6324600" y="1828800"/>
          <a:ext cx="1524000" cy="182880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9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Value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1024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1048576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1073741824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9A06BDE-4D73-4795-80F8-E2D3B5506F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Review – multiplying powers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A0902DBB-934F-407C-9062-B5CEDCFF3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 common bases, add powers</a:t>
            </a:r>
          </a:p>
        </p:txBody>
      </p:sp>
      <p:sp>
        <p:nvSpPr>
          <p:cNvPr id="48132" name="Text Box 4">
            <a:extLst>
              <a:ext uri="{FF2B5EF4-FFF2-40B4-BE49-F238E27FC236}">
                <a16:creationId xmlns:a16="http://schemas.microsoft.com/office/drawing/2014/main" id="{42EFF61E-C964-4B24-A8EC-15AF63E0C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8188" y="3937000"/>
            <a:ext cx="5126037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2</a:t>
            </a:r>
            <a:r>
              <a:rPr lang="en-US" altLang="en-US" sz="2900" baseline="30000">
                <a:latin typeface="Courier New" panose="02070309020205020404" pitchFamily="49" charset="0"/>
              </a:rPr>
              <a:t>6</a:t>
            </a:r>
            <a:r>
              <a:rPr lang="en-US" altLang="en-US" sz="2800">
                <a:latin typeface="Courier New" panose="02070309020205020404" pitchFamily="49" charset="0"/>
              </a:rPr>
              <a:t> </a:t>
            </a:r>
            <a:r>
              <a:rPr lang="en-US" altLang="en-US" sz="2800">
                <a:latin typeface="Courier New" panose="02070309020205020404" pitchFamily="49" charset="0"/>
                <a:sym typeface="Symbol" panose="05050102010706020507" pitchFamily="18" charset="2"/>
              </a:rPr>
              <a:t></a:t>
            </a:r>
            <a:r>
              <a:rPr lang="en-US" altLang="en-US" sz="2800">
                <a:latin typeface="Courier New" panose="02070309020205020404" pitchFamily="49" charset="0"/>
              </a:rPr>
              <a:t> 2</a:t>
            </a:r>
            <a:r>
              <a:rPr lang="en-US" altLang="en-US" sz="2900" baseline="30000">
                <a:latin typeface="Courier New" panose="02070309020205020404" pitchFamily="49" charset="0"/>
              </a:rPr>
              <a:t>10</a:t>
            </a:r>
            <a:r>
              <a:rPr lang="en-US" altLang="en-US" sz="2800">
                <a:latin typeface="Courier New" panose="02070309020205020404" pitchFamily="49" charset="0"/>
              </a:rPr>
              <a:t> = 2</a:t>
            </a:r>
            <a:r>
              <a:rPr lang="en-US" altLang="en-US" sz="2900" baseline="30000">
                <a:latin typeface="Courier New" panose="02070309020205020404" pitchFamily="49" charset="0"/>
              </a:rPr>
              <a:t>16</a:t>
            </a:r>
            <a:r>
              <a:rPr lang="en-US" altLang="en-US" sz="2800">
                <a:latin typeface="Courier New" panose="02070309020205020404" pitchFamily="49" charset="0"/>
              </a:rPr>
              <a:t> = 65,536</a:t>
            </a:r>
            <a:br>
              <a:rPr lang="en-US" altLang="en-US" sz="2800">
                <a:latin typeface="Courier New" panose="02070309020205020404" pitchFamily="49" charset="0"/>
              </a:rPr>
            </a:br>
            <a:endParaRPr lang="en-US" altLang="en-US" sz="2800">
              <a:latin typeface="Courier New" panose="02070309020205020404" pitchFamily="49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or…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FontTx/>
              <a:buNone/>
            </a:pP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2</a:t>
            </a:r>
            <a:r>
              <a:rPr lang="en-US" altLang="en-US" sz="2900" baseline="30000">
                <a:latin typeface="Courier New" panose="02070309020205020404" pitchFamily="49" charset="0"/>
              </a:rPr>
              <a:t>6</a:t>
            </a:r>
            <a:r>
              <a:rPr lang="en-US" altLang="en-US" sz="2800">
                <a:latin typeface="Courier New" panose="02070309020205020404" pitchFamily="49" charset="0"/>
              </a:rPr>
              <a:t> </a:t>
            </a:r>
            <a:r>
              <a:rPr lang="en-US" altLang="en-US" sz="2800">
                <a:latin typeface="Courier New" panose="02070309020205020404" pitchFamily="49" charset="0"/>
                <a:sym typeface="Symbol" panose="05050102010706020507" pitchFamily="18" charset="2"/>
              </a:rPr>
              <a:t></a:t>
            </a:r>
            <a:r>
              <a:rPr lang="en-US" altLang="en-US" sz="2800">
                <a:latin typeface="Courier New" panose="02070309020205020404" pitchFamily="49" charset="0"/>
              </a:rPr>
              <a:t> 2</a:t>
            </a:r>
            <a:r>
              <a:rPr lang="en-US" altLang="en-US" sz="2900" baseline="30000">
                <a:latin typeface="Courier New" panose="02070309020205020404" pitchFamily="49" charset="0"/>
              </a:rPr>
              <a:t>10</a:t>
            </a:r>
            <a:r>
              <a:rPr lang="en-US" altLang="en-US" sz="2800">
                <a:latin typeface="Courier New" panose="02070309020205020404" pitchFamily="49" charset="0"/>
              </a:rPr>
              <a:t> = 64 </a:t>
            </a:r>
            <a:r>
              <a:rPr lang="en-US" altLang="en-US" sz="2800">
                <a:latin typeface="Courier New" panose="02070309020205020404" pitchFamily="49" charset="0"/>
                <a:sym typeface="Symbol" panose="05050102010706020507" pitchFamily="18" charset="2"/>
              </a:rPr>
              <a:t></a:t>
            </a:r>
            <a:r>
              <a:rPr lang="en-US" altLang="en-US" sz="2800">
                <a:latin typeface="Courier New" panose="02070309020205020404" pitchFamily="49" charset="0"/>
              </a:rPr>
              <a:t> 2</a:t>
            </a:r>
            <a:r>
              <a:rPr lang="en-US" altLang="en-US" sz="2900" baseline="30000">
                <a:latin typeface="Courier New" panose="02070309020205020404" pitchFamily="49" charset="0"/>
              </a:rPr>
              <a:t>10</a:t>
            </a:r>
            <a:r>
              <a:rPr lang="en-US" altLang="en-US" sz="2800">
                <a:latin typeface="Courier New" panose="02070309020205020404" pitchFamily="49" charset="0"/>
              </a:rPr>
              <a:t> = 64k</a:t>
            </a:r>
          </a:p>
        </p:txBody>
      </p:sp>
      <p:sp>
        <p:nvSpPr>
          <p:cNvPr id="48133" name="Text Box 5">
            <a:extLst>
              <a:ext uri="{FF2B5EF4-FFF2-40B4-BE49-F238E27FC236}">
                <a16:creationId xmlns:a16="http://schemas.microsoft.com/office/drawing/2014/main" id="{E15FAAD4-E794-4AE6-A0E9-D2E912396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0238" y="2209800"/>
            <a:ext cx="2803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a</a:t>
            </a:r>
            <a:r>
              <a:rPr lang="en-US" altLang="en-US" sz="2900" baseline="30000">
                <a:latin typeface="Courier New" panose="02070309020205020404" pitchFamily="49" charset="0"/>
              </a:rPr>
              <a:t>b</a:t>
            </a:r>
            <a:r>
              <a:rPr lang="en-US" altLang="en-US" sz="2800">
                <a:latin typeface="Courier New" panose="02070309020205020404" pitchFamily="49" charset="0"/>
              </a:rPr>
              <a:t> </a:t>
            </a:r>
            <a:r>
              <a:rPr lang="en-US" altLang="en-US" sz="2800">
                <a:latin typeface="Courier New" panose="02070309020205020404" pitchFamily="49" charset="0"/>
                <a:sym typeface="Symbol" panose="05050102010706020507" pitchFamily="18" charset="2"/>
              </a:rPr>
              <a:t></a:t>
            </a:r>
            <a:r>
              <a:rPr lang="en-US" altLang="en-US" sz="2800">
                <a:latin typeface="Courier New" panose="02070309020205020404" pitchFamily="49" charset="0"/>
              </a:rPr>
              <a:t> a</a:t>
            </a:r>
            <a:r>
              <a:rPr lang="en-US" altLang="en-US" sz="2900" baseline="30000">
                <a:latin typeface="Courier New" panose="02070309020205020404" pitchFamily="49" charset="0"/>
              </a:rPr>
              <a:t>c</a:t>
            </a:r>
            <a:r>
              <a:rPr lang="en-US" altLang="en-US" sz="2800">
                <a:latin typeface="Courier New" panose="02070309020205020404" pitchFamily="49" charset="0"/>
              </a:rPr>
              <a:t> = a</a:t>
            </a:r>
            <a:r>
              <a:rPr lang="en-US" altLang="en-US" sz="2900" baseline="30000">
                <a:latin typeface="Courier New" panose="02070309020205020404" pitchFamily="49" charset="0"/>
              </a:rPr>
              <a:t>b+c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EB56184-43FE-4D1E-9136-FF68A8989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Addition (1 of 2)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B8A86E3B-73AE-4D30-B9D6-1C326AF431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Two 1-bit values</a:t>
            </a: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CD17EBC2-5C28-4AFA-A86F-685DAAC52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805488"/>
            <a:ext cx="106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1800"/>
              <a:t>pp. 36-38</a:t>
            </a:r>
          </a:p>
        </p:txBody>
      </p:sp>
      <p:graphicFrame>
        <p:nvGraphicFramePr>
          <p:cNvPr id="177196" name="Group 44">
            <a:extLst>
              <a:ext uri="{FF2B5EF4-FFF2-40B4-BE49-F238E27FC236}">
                <a16:creationId xmlns:a16="http://schemas.microsoft.com/office/drawing/2014/main" id="{67C464BC-252B-473D-A6EF-CB5CA59B19D3}"/>
              </a:ext>
            </a:extLst>
          </p:cNvPr>
          <p:cNvGraphicFramePr>
            <a:graphicFrameLocks noGrp="1"/>
          </p:cNvGraphicFramePr>
          <p:nvPr/>
        </p:nvGraphicFramePr>
        <p:xfrm>
          <a:off x="2324100" y="2514600"/>
          <a:ext cx="4495800" cy="2590800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 +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7199" name="AutoShape 47">
            <a:extLst>
              <a:ext uri="{FF2B5EF4-FFF2-40B4-BE49-F238E27FC236}">
                <a16:creationId xmlns:a16="http://schemas.microsoft.com/office/drawing/2014/main" id="{CDD8FD9A-D3E8-45EC-9230-B2236DFD0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1143000" cy="609600"/>
          </a:xfrm>
          <a:prstGeom prst="wedgeRoundRectCallout">
            <a:avLst>
              <a:gd name="adj1" fmla="val -109583"/>
              <a:gd name="adj2" fmla="val -55468"/>
              <a:gd name="adj3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“two”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99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27491E79-C1CE-4F4A-9091-A52145797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Addition (2 of 2)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3E5270F-DBBA-4424-A101-2BC11BCA3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Two </a:t>
            </a:r>
            <a:r>
              <a:rPr lang="en-US" altLang="en-US" i="1"/>
              <a:t>n</a:t>
            </a:r>
            <a:r>
              <a:rPr lang="en-US" altLang="en-US"/>
              <a:t>-bit values</a:t>
            </a:r>
          </a:p>
          <a:p>
            <a:pPr lvl="1"/>
            <a:r>
              <a:rPr lang="en-US" altLang="en-US"/>
              <a:t>Add individual bits</a:t>
            </a:r>
          </a:p>
          <a:p>
            <a:pPr lvl="1"/>
            <a:r>
              <a:rPr lang="en-US" altLang="en-US"/>
              <a:t>Propagate carries</a:t>
            </a:r>
          </a:p>
          <a:p>
            <a:pPr lvl="1"/>
            <a:r>
              <a:rPr lang="en-US" altLang="en-US"/>
              <a:t>E.g.,</a:t>
            </a:r>
          </a:p>
        </p:txBody>
      </p:sp>
      <p:sp>
        <p:nvSpPr>
          <p:cNvPr id="50180" name="Text Box 31">
            <a:extLst>
              <a:ext uri="{FF2B5EF4-FFF2-40B4-BE49-F238E27FC236}">
                <a16:creationId xmlns:a16="http://schemas.microsoft.com/office/drawing/2014/main" id="{DC24724B-16AE-45A2-99B9-E0CDAE45A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3960813"/>
            <a:ext cx="3657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  10101     21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+ 11001   + 25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101110     46</a:t>
            </a:r>
          </a:p>
        </p:txBody>
      </p:sp>
      <p:sp>
        <p:nvSpPr>
          <p:cNvPr id="50181" name="Line 32">
            <a:extLst>
              <a:ext uri="{FF2B5EF4-FFF2-40B4-BE49-F238E27FC236}">
                <a16:creationId xmlns:a16="http://schemas.microsoft.com/office/drawing/2014/main" id="{583EA95D-AF64-44A8-A223-3727C5048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4799013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82" name="Line 33">
            <a:extLst>
              <a:ext uri="{FF2B5EF4-FFF2-40B4-BE49-F238E27FC236}">
                <a16:creationId xmlns:a16="http://schemas.microsoft.com/office/drawing/2014/main" id="{62E0D243-D871-406E-BF79-8170FB158C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29200" y="4799013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83" name="Text Box 34">
            <a:extLst>
              <a:ext uri="{FF2B5EF4-FFF2-40B4-BE49-F238E27FC236}">
                <a16:creationId xmlns:a16="http://schemas.microsoft.com/office/drawing/2014/main" id="{D37AE885-8B6E-4FB5-B044-4546379EA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776663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50184" name="Text Box 35">
            <a:extLst>
              <a:ext uri="{FF2B5EF4-FFF2-40B4-BE49-F238E27FC236}">
                <a16:creationId xmlns:a16="http://schemas.microsoft.com/office/drawing/2014/main" id="{AD784850-6DC4-403F-A9F4-E37937E08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776663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1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17E131E3-4820-4157-90AC-75ABFE6BD5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Multiplication (1 of 3)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D276076-417D-42EC-89E6-50C87D713C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Decimal 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715297AA-87B7-4411-B29A-27A82DF52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5805488"/>
            <a:ext cx="106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lang="en-US" altLang="en-US" sz="1800"/>
              <a:t>pp. 39</a:t>
            </a:r>
          </a:p>
        </p:txBody>
      </p:sp>
      <p:sp>
        <p:nvSpPr>
          <p:cNvPr id="51205" name="Text Box 5">
            <a:extLst>
              <a:ext uri="{FF2B5EF4-FFF2-40B4-BE49-F238E27FC236}">
                <a16:creationId xmlns:a16="http://schemas.microsoft.com/office/drawing/2014/main" id="{80D442D4-63D4-4A25-8426-DF9250C0C3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514600"/>
            <a:ext cx="17526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   35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x 105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 175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000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35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3675</a:t>
            </a:r>
          </a:p>
        </p:txBody>
      </p:sp>
      <p:sp>
        <p:nvSpPr>
          <p:cNvPr id="51206" name="Line 6">
            <a:extLst>
              <a:ext uri="{FF2B5EF4-FFF2-40B4-BE49-F238E27FC236}">
                <a16:creationId xmlns:a16="http://schemas.microsoft.com/office/drawing/2014/main" id="{077F0682-D1A9-4E41-8FDA-4F354A9740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42900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207" name="Line 7">
            <a:extLst>
              <a:ext uri="{FF2B5EF4-FFF2-40B4-BE49-F238E27FC236}">
                <a16:creationId xmlns:a16="http://schemas.microsoft.com/office/drawing/2014/main" id="{09CA5E48-3998-4A84-BEB6-DDAD500B7D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64820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1CEE854C-70AE-47F6-95EA-22809D5020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Multiplication (2 of 3)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5E100BF-E2CB-4D0F-ACD1-C8F8AA47A8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Binary, two 1-bit values</a:t>
            </a:r>
          </a:p>
        </p:txBody>
      </p:sp>
      <p:graphicFrame>
        <p:nvGraphicFramePr>
          <p:cNvPr id="180232" name="Group 8">
            <a:extLst>
              <a:ext uri="{FF2B5EF4-FFF2-40B4-BE49-F238E27FC236}">
                <a16:creationId xmlns:a16="http://schemas.microsoft.com/office/drawing/2014/main" id="{42E5823F-F04A-42E6-8B30-BC721BAA6E49}"/>
              </a:ext>
            </a:extLst>
          </p:cNvPr>
          <p:cNvGraphicFramePr>
            <a:graphicFrameLocks noGrp="1"/>
          </p:cNvGraphicFramePr>
          <p:nvPr/>
        </p:nvGraphicFramePr>
        <p:xfrm>
          <a:off x="2324100" y="2514600"/>
          <a:ext cx="4495800" cy="2590800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 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</a:t>
                      </a: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8B5C01B7-758D-4F64-801B-D339C421BF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Multiplication (3 of 3)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3DFF134-7D50-411E-B10C-989AC6DF26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Binary, two </a:t>
            </a:r>
            <a:r>
              <a:rPr lang="en-US" altLang="en-US" i="1"/>
              <a:t>n</a:t>
            </a:r>
            <a:r>
              <a:rPr lang="en-US" altLang="en-US"/>
              <a:t>-bit values</a:t>
            </a:r>
          </a:p>
          <a:p>
            <a:pPr lvl="1"/>
            <a:r>
              <a:rPr lang="en-US" altLang="en-US"/>
              <a:t>As with decimal values</a:t>
            </a:r>
          </a:p>
          <a:p>
            <a:pPr lvl="1"/>
            <a:r>
              <a:rPr lang="en-US" altLang="en-US"/>
              <a:t>E.g., </a:t>
            </a:r>
          </a:p>
        </p:txBody>
      </p:sp>
      <p:sp>
        <p:nvSpPr>
          <p:cNvPr id="53252" name="Text Box 30">
            <a:extLst>
              <a:ext uri="{FF2B5EF4-FFF2-40B4-BE49-F238E27FC236}">
                <a16:creationId xmlns:a16="http://schemas.microsoft.com/office/drawing/2014/main" id="{483FF769-6114-44BB-AA1A-F8532C265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862263"/>
            <a:ext cx="304800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    1110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 x 1011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   1110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  1110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 0000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 1110</a:t>
            </a:r>
            <a:br>
              <a:rPr lang="en-US" altLang="en-US" sz="2800">
                <a:latin typeface="Courier New" panose="02070309020205020404" pitchFamily="49" charset="0"/>
              </a:rPr>
            </a:br>
            <a:r>
              <a:rPr lang="en-US" altLang="en-US" sz="2800">
                <a:latin typeface="Courier New" panose="02070309020205020404" pitchFamily="49" charset="0"/>
              </a:rPr>
              <a:t>10011010</a:t>
            </a:r>
          </a:p>
        </p:txBody>
      </p:sp>
      <p:sp>
        <p:nvSpPr>
          <p:cNvPr id="53253" name="Line 31">
            <a:extLst>
              <a:ext uri="{FF2B5EF4-FFF2-40B4-BE49-F238E27FC236}">
                <a16:creationId xmlns:a16="http://schemas.microsoft.com/office/drawing/2014/main" id="{1D1BFB52-F84E-4EB7-B1BD-E7A768E28D1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700463"/>
            <a:ext cx="17526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254" name="Line 32">
            <a:extLst>
              <a:ext uri="{FF2B5EF4-FFF2-40B4-BE49-F238E27FC236}">
                <a16:creationId xmlns:a16="http://schemas.microsoft.com/office/drawing/2014/main" id="{C907E57D-561A-46A7-B044-E31313A04A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5453063"/>
            <a:ext cx="17526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B679F15D-F69B-4CBC-B8F5-634409FE3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Quantities/Counting (3 of 3) </a:t>
            </a:r>
          </a:p>
        </p:txBody>
      </p:sp>
      <p:graphicFrame>
        <p:nvGraphicFramePr>
          <p:cNvPr id="121914" name="Group 58">
            <a:extLst>
              <a:ext uri="{FF2B5EF4-FFF2-40B4-BE49-F238E27FC236}">
                <a16:creationId xmlns:a16="http://schemas.microsoft.com/office/drawing/2014/main" id="{AAF2EA51-3119-4871-995F-D6ABB7A4777B}"/>
              </a:ext>
            </a:extLst>
          </p:cNvPr>
          <p:cNvGraphicFramePr>
            <a:graphicFrameLocks noGrp="1"/>
          </p:cNvGraphicFramePr>
          <p:nvPr/>
        </p:nvGraphicFramePr>
        <p:xfrm>
          <a:off x="2209800" y="1371600"/>
          <a:ext cx="4724400" cy="455301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60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Binary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Octal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Hexa-</a:t>
                      </a:r>
                      <a:b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decimal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10000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10001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10010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10011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10100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10101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10110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1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</a:p>
                  </a:txBody>
                  <a:tcPr marT="45681" marB="4568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10111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T="45681" marB="4568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2583" name="Text Box 61">
            <a:extLst>
              <a:ext uri="{FF2B5EF4-FFF2-40B4-BE49-F238E27FC236}">
                <a16:creationId xmlns:a16="http://schemas.microsoft.com/office/drawing/2014/main" id="{AB11A95F-9C84-43FC-8A5C-30C8A706D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665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Etc.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96F2750-F920-40E0-A028-5C0C55835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0"/>
            <a:ext cx="7772400" cy="762000"/>
          </a:xfrm>
        </p:spPr>
        <p:txBody>
          <a:bodyPr/>
          <a:lstStyle/>
          <a:p>
            <a:r>
              <a:rPr lang="en-US" altLang="en-US"/>
              <a:t>Thank you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E286849-098F-4D65-842E-34BC10D8B7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to Decimal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878F86A-8BC9-4206-91A2-25EE4CA80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Technique</a:t>
            </a:r>
          </a:p>
          <a:p>
            <a:pPr lvl="1"/>
            <a:r>
              <a:rPr lang="en-US" altLang="en-US" dirty="0"/>
              <a:t>Multiply each bit by 2</a:t>
            </a:r>
            <a:r>
              <a:rPr lang="en-US" altLang="en-US" sz="2900" i="1" baseline="30000" dirty="0"/>
              <a:t>n</a:t>
            </a:r>
            <a:r>
              <a:rPr lang="en-US" altLang="en-US" dirty="0"/>
              <a:t>, where </a:t>
            </a:r>
            <a:r>
              <a:rPr lang="en-US" altLang="en-US" i="1" dirty="0"/>
              <a:t>n</a:t>
            </a:r>
            <a:r>
              <a:rPr lang="en-US" altLang="en-US" dirty="0"/>
              <a:t> is the “weight” of the bit</a:t>
            </a:r>
          </a:p>
          <a:p>
            <a:pPr lvl="1"/>
            <a:r>
              <a:rPr lang="en-US" altLang="en-US" dirty="0"/>
              <a:t>The weight is the position of the bit, starting from 0 on the right</a:t>
            </a:r>
          </a:p>
          <a:p>
            <a:pPr lvl="1"/>
            <a:r>
              <a:rPr lang="en-US" altLang="en-US" dirty="0"/>
              <a:t>Add the results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5CAFFD34-851E-4B85-905D-4A748BCBC2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868419A2-55CD-4337-8D22-560ABBCC3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438400"/>
            <a:ext cx="66294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101011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2</a:t>
            </a:r>
            <a:r>
              <a:rPr lang="en-US" altLang="en-US" sz="2400" dirty="0">
                <a:latin typeface="Courier New" panose="02070309020205020404" pitchFamily="49" charset="0"/>
              </a:rPr>
              <a:t> =&gt; 	1 x 2</a:t>
            </a:r>
            <a:r>
              <a:rPr lang="en-US" altLang="en-US" sz="2400" baseline="30000" dirty="0">
                <a:latin typeface="Courier New" panose="02070309020205020404" pitchFamily="49" charset="0"/>
              </a:rPr>
              <a:t>0</a:t>
            </a:r>
            <a:r>
              <a:rPr lang="en-US" altLang="en-US" sz="2400" dirty="0">
                <a:latin typeface="Courier New" panose="02070309020205020404" pitchFamily="49" charset="0"/>
              </a:rPr>
              <a:t> = 	 1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					1 x 2</a:t>
            </a:r>
            <a:r>
              <a:rPr lang="en-US" altLang="en-US" sz="2400" baseline="30000" dirty="0">
                <a:latin typeface="Courier New" panose="02070309020205020404" pitchFamily="49" charset="0"/>
              </a:rPr>
              <a:t>1</a:t>
            </a:r>
            <a:r>
              <a:rPr lang="en-US" altLang="en-US" sz="2400" dirty="0">
                <a:latin typeface="Courier New" panose="02070309020205020404" pitchFamily="49" charset="0"/>
              </a:rPr>
              <a:t> =	 2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					0 x 2</a:t>
            </a:r>
            <a:r>
              <a:rPr lang="en-US" altLang="en-US" sz="2400" baseline="30000" dirty="0">
                <a:latin typeface="Courier New" panose="02070309020205020404" pitchFamily="49" charset="0"/>
              </a:rPr>
              <a:t>2</a:t>
            </a:r>
            <a:r>
              <a:rPr lang="en-US" altLang="en-US" sz="2400" dirty="0">
                <a:latin typeface="Courier New" panose="02070309020205020404" pitchFamily="49" charset="0"/>
              </a:rPr>
              <a:t> = 	 0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					1 x 2</a:t>
            </a:r>
            <a:r>
              <a:rPr lang="en-US" altLang="en-US" sz="2400" baseline="30000" dirty="0">
                <a:latin typeface="Courier New" panose="02070309020205020404" pitchFamily="49" charset="0"/>
              </a:rPr>
              <a:t>3</a:t>
            </a:r>
            <a:r>
              <a:rPr lang="en-US" altLang="en-US" sz="2400" dirty="0">
                <a:latin typeface="Courier New" panose="02070309020205020404" pitchFamily="49" charset="0"/>
              </a:rPr>
              <a:t> = 	 8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					0 x 2</a:t>
            </a:r>
            <a:r>
              <a:rPr lang="en-US" altLang="en-US" sz="2400" baseline="30000" dirty="0">
                <a:latin typeface="Courier New" panose="02070309020205020404" pitchFamily="49" charset="0"/>
              </a:rPr>
              <a:t>4</a:t>
            </a:r>
            <a:r>
              <a:rPr lang="en-US" altLang="en-US" sz="2400" dirty="0">
                <a:latin typeface="Courier New" panose="02070309020205020404" pitchFamily="49" charset="0"/>
              </a:rPr>
              <a:t> =	 0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					1 x 2</a:t>
            </a:r>
            <a:r>
              <a:rPr lang="en-US" altLang="en-US" sz="2400" baseline="30000" dirty="0">
                <a:latin typeface="Courier New" panose="02070309020205020404" pitchFamily="49" charset="0"/>
              </a:rPr>
              <a:t>5</a:t>
            </a:r>
            <a:r>
              <a:rPr lang="en-US" altLang="en-US" sz="2400" dirty="0">
                <a:latin typeface="Courier New" panose="02070309020205020404" pitchFamily="49" charset="0"/>
              </a:rPr>
              <a:t> = 	32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								43</a:t>
            </a:r>
            <a:r>
              <a:rPr lang="en-US" altLang="en-US" sz="2400" baseline="-25000" dirty="0">
                <a:latin typeface="Courier New" panose="02070309020205020404" pitchFamily="49" charset="0"/>
              </a:rPr>
              <a:t>10</a:t>
            </a:r>
            <a:r>
              <a:rPr lang="en-US" altLang="en-US" sz="2400" dirty="0">
                <a:latin typeface="Courier New" panose="02070309020205020404" pitchFamily="49" charset="0"/>
              </a:rPr>
              <a:t>	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		</a:t>
            </a:r>
          </a:p>
        </p:txBody>
      </p:sp>
      <p:sp>
        <p:nvSpPr>
          <p:cNvPr id="29700" name="Line 4">
            <a:extLst>
              <a:ext uri="{FF2B5EF4-FFF2-40B4-BE49-F238E27FC236}">
                <a16:creationId xmlns:a16="http://schemas.microsoft.com/office/drawing/2014/main" id="{F8CDE70A-8A38-443D-A184-F6E1DD37836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7244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9701" name="AutoShape 7">
            <a:extLst>
              <a:ext uri="{FF2B5EF4-FFF2-40B4-BE49-F238E27FC236}">
                <a16:creationId xmlns:a16="http://schemas.microsoft.com/office/drawing/2014/main" id="{2AF50BD8-7C86-439D-BBDB-3421375EB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5650" y="1266825"/>
            <a:ext cx="1371600" cy="685800"/>
          </a:xfrm>
          <a:prstGeom prst="wedgeRoundRectCallout">
            <a:avLst>
              <a:gd name="adj1" fmla="val 15972"/>
              <a:gd name="adj2" fmla="val 125000"/>
              <a:gd name="adj3" fmla="val 16667"/>
            </a:avLst>
          </a:prstGeom>
          <a:solidFill>
            <a:srgbClr val="FFCC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Bit “0”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4BDC386-FA68-446C-AECE-98B92EAE5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Octal to Decimal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B6598CC-E810-4D14-88EB-0D6182A6C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Technique</a:t>
            </a:r>
          </a:p>
          <a:p>
            <a:pPr lvl="1"/>
            <a:r>
              <a:rPr lang="en-US" altLang="en-US"/>
              <a:t>Multiply each bit by 8</a:t>
            </a:r>
            <a:r>
              <a:rPr lang="en-US" altLang="en-US" sz="2900" i="1" baseline="30000"/>
              <a:t>n</a:t>
            </a:r>
            <a:r>
              <a:rPr lang="en-US" altLang="en-US"/>
              <a:t>, where </a:t>
            </a:r>
            <a:r>
              <a:rPr lang="en-US" altLang="en-US" i="1"/>
              <a:t>n</a:t>
            </a:r>
            <a:r>
              <a:rPr lang="en-US" altLang="en-US"/>
              <a:t> is the “weight” of the bit</a:t>
            </a:r>
          </a:p>
          <a:p>
            <a:pPr lvl="1"/>
            <a:r>
              <a:rPr lang="en-US" altLang="en-US"/>
              <a:t>The weight is the position of the bit, starting from 0 on the right</a:t>
            </a:r>
          </a:p>
          <a:p>
            <a:pPr lvl="1"/>
            <a:r>
              <a:rPr lang="en-US" altLang="en-US"/>
              <a:t>Add the results</a:t>
            </a:r>
          </a:p>
        </p:txBody>
      </p:sp>
      <p:sp>
        <p:nvSpPr>
          <p:cNvPr id="31748" name="Line 4">
            <a:extLst>
              <a:ext uri="{FF2B5EF4-FFF2-40B4-BE49-F238E27FC236}">
                <a16:creationId xmlns:a16="http://schemas.microsoft.com/office/drawing/2014/main" id="{2B7B814F-393A-4D16-B7E1-B00ECCACD7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362200"/>
            <a:ext cx="228600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98DCB780-9192-4C4D-9B5B-3C38CD517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048022A1-1997-4143-9BC0-48A1DEF49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638425"/>
            <a:ext cx="6629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724</a:t>
            </a:r>
            <a:r>
              <a:rPr lang="en-US" altLang="en-US" sz="2400" baseline="-25000">
                <a:latin typeface="Courier New" panose="02070309020205020404" pitchFamily="49" charset="0"/>
              </a:rPr>
              <a:t>8</a:t>
            </a:r>
            <a:r>
              <a:rPr lang="en-US" altLang="en-US" sz="2400">
                <a:latin typeface="Courier New" panose="02070309020205020404" pitchFamily="49" charset="0"/>
              </a:rPr>
              <a:t> =&gt; 	4 x 8</a:t>
            </a:r>
            <a:r>
              <a:rPr lang="en-US" altLang="en-US" sz="2400" baseline="30000">
                <a:latin typeface="Courier New" panose="02070309020205020404" pitchFamily="49" charset="0"/>
              </a:rPr>
              <a:t>0</a:t>
            </a:r>
            <a:r>
              <a:rPr lang="en-US" altLang="en-US" sz="2400">
                <a:latin typeface="Courier New" panose="02070309020205020404" pitchFamily="49" charset="0"/>
              </a:rPr>
              <a:t> = 	  4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2 x 8</a:t>
            </a:r>
            <a:r>
              <a:rPr lang="en-US" altLang="en-US" sz="2400" baseline="30000">
                <a:latin typeface="Courier New" panose="02070309020205020404" pitchFamily="49" charset="0"/>
              </a:rPr>
              <a:t>1</a:t>
            </a:r>
            <a:r>
              <a:rPr lang="en-US" altLang="en-US" sz="2400">
                <a:latin typeface="Courier New" panose="02070309020205020404" pitchFamily="49" charset="0"/>
              </a:rPr>
              <a:t> = 	 16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7 x 8</a:t>
            </a:r>
            <a:r>
              <a:rPr lang="en-US" altLang="en-US" sz="2400" baseline="30000">
                <a:latin typeface="Courier New" panose="02070309020205020404" pitchFamily="49" charset="0"/>
              </a:rPr>
              <a:t>2</a:t>
            </a:r>
            <a:r>
              <a:rPr lang="en-US" altLang="en-US" sz="2400">
                <a:latin typeface="Courier New" panose="02070309020205020404" pitchFamily="49" charset="0"/>
              </a:rPr>
              <a:t> = 	448</a:t>
            </a:r>
            <a:br>
              <a:rPr lang="en-US" altLang="en-US" sz="2400">
                <a:latin typeface="Courier New" panose="02070309020205020404" pitchFamily="49" charset="0"/>
              </a:rPr>
            </a:br>
            <a:r>
              <a:rPr lang="en-US" altLang="en-US" sz="2400">
                <a:latin typeface="Courier New" panose="02070309020205020404" pitchFamily="49" charset="0"/>
              </a:rPr>
              <a:t>				468</a:t>
            </a:r>
            <a:r>
              <a:rPr lang="en-US" altLang="en-US" sz="2400" baseline="-25000">
                <a:latin typeface="Courier New" panose="02070309020205020404" pitchFamily="49" charset="0"/>
              </a:rPr>
              <a:t>10</a:t>
            </a:r>
          </a:p>
        </p:txBody>
      </p:sp>
      <p:sp>
        <p:nvSpPr>
          <p:cNvPr id="32772" name="Line 4">
            <a:extLst>
              <a:ext uri="{FF2B5EF4-FFF2-40B4-BE49-F238E27FC236}">
                <a16:creationId xmlns:a16="http://schemas.microsoft.com/office/drawing/2014/main" id="{579F1626-8F60-41B0-AC3F-213B666C7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781425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CC66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CC66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192982-69A0-42E4-93D2-59369B3BE9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102337-EAEC-41E4-870F-519ACCA2C2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2239</TotalTime>
  <Words>1593</Words>
  <Application>Microsoft Office PowerPoint</Application>
  <PresentationFormat>On-screen Show (4:3)</PresentationFormat>
  <Paragraphs>646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Courier New</vt:lpstr>
      <vt:lpstr>Times New Roman</vt:lpstr>
      <vt:lpstr>Untitled Sans</vt:lpstr>
      <vt:lpstr>Blank Presentation</vt:lpstr>
      <vt:lpstr>1. Number Systems</vt:lpstr>
      <vt:lpstr>Common Number Systems</vt:lpstr>
      <vt:lpstr>Quantities/Counting (1 of 3)</vt:lpstr>
      <vt:lpstr>Quantities/Counting (2 of 3) </vt:lpstr>
      <vt:lpstr>Quantities/Counting (3 of 3) </vt:lpstr>
      <vt:lpstr>Binary to Decimal</vt:lpstr>
      <vt:lpstr>Example</vt:lpstr>
      <vt:lpstr>Octal to Decimal</vt:lpstr>
      <vt:lpstr>Example</vt:lpstr>
      <vt:lpstr>Hexadecimal to Decimal</vt:lpstr>
      <vt:lpstr>Example</vt:lpstr>
      <vt:lpstr>Decimal to Binary</vt:lpstr>
      <vt:lpstr>Example</vt:lpstr>
      <vt:lpstr>Example</vt:lpstr>
      <vt:lpstr>Octal to Binary</vt:lpstr>
      <vt:lpstr>Example</vt:lpstr>
      <vt:lpstr>Hexadecimal to Binary</vt:lpstr>
      <vt:lpstr>Example</vt:lpstr>
      <vt:lpstr>Decimal to Octal</vt:lpstr>
      <vt:lpstr>Example</vt:lpstr>
      <vt:lpstr>Decimal to Hexadecimal</vt:lpstr>
      <vt:lpstr>Example</vt:lpstr>
      <vt:lpstr>Binary to Octal</vt:lpstr>
      <vt:lpstr>Example</vt:lpstr>
      <vt:lpstr>Binary to Hexadecimal</vt:lpstr>
      <vt:lpstr>Example</vt:lpstr>
      <vt:lpstr>Octal to Hexadecimal</vt:lpstr>
      <vt:lpstr>Example</vt:lpstr>
      <vt:lpstr>Hexadecimal to Octal</vt:lpstr>
      <vt:lpstr>Example</vt:lpstr>
      <vt:lpstr>Exercise – Convert ...</vt:lpstr>
      <vt:lpstr>Exercise – Convert …</vt:lpstr>
      <vt:lpstr>Fractions</vt:lpstr>
      <vt:lpstr>Fractions</vt:lpstr>
      <vt:lpstr>Fractions</vt:lpstr>
      <vt:lpstr>Exercise – Convert ...</vt:lpstr>
      <vt:lpstr>Exercise – Convert …</vt:lpstr>
      <vt:lpstr>Exercise – Convert …</vt:lpstr>
      <vt:lpstr>Exercise – Convert …</vt:lpstr>
      <vt:lpstr>Exercise – Convert …</vt:lpstr>
      <vt:lpstr>Exercise – Convert …</vt:lpstr>
      <vt:lpstr>Common Powers (1 of 2)</vt:lpstr>
      <vt:lpstr>Common Powers (2 of 2)</vt:lpstr>
      <vt:lpstr>Review – multiplying powers</vt:lpstr>
      <vt:lpstr>Binary Addition (1 of 2)</vt:lpstr>
      <vt:lpstr>Binary Addition (2 of 2)</vt:lpstr>
      <vt:lpstr>Multiplication (1 of 3)</vt:lpstr>
      <vt:lpstr>Multiplication (2 of 3)</vt:lpstr>
      <vt:lpstr>Multiplication (3 of 3)</vt:lpstr>
      <vt:lpstr>Thank you</vt:lpstr>
    </vt:vector>
  </TitlesOfParts>
  <Company>University of Guelph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Systems</dc:title>
  <dc:creator>Scott MacKenzie</dc:creator>
  <cp:lastModifiedBy>Dr. Rajat Goel [MU - Jaipur]</cp:lastModifiedBy>
  <cp:revision>150</cp:revision>
  <cp:lastPrinted>1998-09-16T11:34:06Z</cp:lastPrinted>
  <dcterms:created xsi:type="dcterms:W3CDTF">1998-08-27T13:05:28Z</dcterms:created>
  <dcterms:modified xsi:type="dcterms:W3CDTF">2024-09-12T17:20:27Z</dcterms:modified>
</cp:coreProperties>
</file>